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C896CF8-EA15-4467-805E-1BF7F70C80AA}" type="datetimeFigureOut">
              <a:rPr lang="fa-IR" smtClean="0"/>
              <a:t>23/07/1441</a:t>
            </a:fld>
            <a:endParaRPr lang="fa-I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a-I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C4FB277A-8076-4224-BC98-A23FE69DA613}" type="slidenum">
              <a:rPr lang="fa-IR" smtClean="0"/>
              <a:t>‹#›</a:t>
            </a:fld>
            <a:endParaRPr lang="fa-I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88341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896CF8-EA15-4467-805E-1BF7F70C80AA}" type="datetimeFigureOut">
              <a:rPr lang="fa-IR" smtClean="0"/>
              <a:t>23/07/1441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1389627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896CF8-EA15-4467-805E-1BF7F70C80AA}" type="datetimeFigureOut">
              <a:rPr lang="fa-IR" smtClean="0"/>
              <a:t>23/07/1441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293187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896CF8-EA15-4467-805E-1BF7F70C80AA}" type="datetimeFigureOut">
              <a:rPr lang="fa-IR" smtClean="0"/>
              <a:t>23/07/1441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13074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C896CF8-EA15-4467-805E-1BF7F70C80AA}" type="datetimeFigureOut">
              <a:rPr lang="fa-IR" smtClean="0"/>
              <a:t>23/07/1441</a:t>
            </a:fld>
            <a:endParaRPr lang="fa-I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a-I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C4FB277A-8076-4224-BC98-A23FE69DA613}" type="slidenum">
              <a:rPr lang="fa-IR" smtClean="0"/>
              <a:t>‹#›</a:t>
            </a:fld>
            <a:endParaRPr lang="fa-I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8361309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896CF8-EA15-4467-805E-1BF7F70C80AA}" type="datetimeFigureOut">
              <a:rPr lang="fa-IR" smtClean="0"/>
              <a:t>23/07/1441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426437248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896CF8-EA15-4467-805E-1BF7F70C80AA}" type="datetimeFigureOut">
              <a:rPr lang="fa-IR" smtClean="0"/>
              <a:t>23/07/1441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74119280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896CF8-EA15-4467-805E-1BF7F70C80AA}" type="datetimeFigureOut">
              <a:rPr lang="fa-IR" smtClean="0"/>
              <a:t>23/07/1441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728740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96CF8-EA15-4467-805E-1BF7F70C80AA}" type="datetimeFigureOut">
              <a:rPr lang="fa-IR" smtClean="0"/>
              <a:t>23/07/1441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1011427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FC896CF8-EA15-4467-805E-1BF7F70C80AA}" type="datetimeFigureOut">
              <a:rPr lang="fa-IR" smtClean="0"/>
              <a:t>23/07/1441</a:t>
            </a:fld>
            <a:endParaRPr lang="fa-IR"/>
          </a:p>
        </p:txBody>
      </p:sp>
      <p:sp>
        <p:nvSpPr>
          <p:cNvPr id="6" name="Footer Placeholder 5"/>
          <p:cNvSpPr>
            <a:spLocks noGrp="1"/>
          </p:cNvSpPr>
          <p:nvPr>
            <p:ph type="ftr" sz="quarter" idx="11"/>
          </p:nvPr>
        </p:nvSpPr>
        <p:spPr>
          <a:xfrm>
            <a:off x="2103620" y="6375679"/>
            <a:ext cx="3482179" cy="345796"/>
          </a:xfrm>
        </p:spPr>
        <p:txBody>
          <a:bodyPr/>
          <a:lstStyle/>
          <a:p>
            <a:endParaRPr lang="fa-IR"/>
          </a:p>
        </p:txBody>
      </p:sp>
      <p:sp>
        <p:nvSpPr>
          <p:cNvPr id="7" name="Slide Number Placeholder 6"/>
          <p:cNvSpPr>
            <a:spLocks noGrp="1"/>
          </p:cNvSpPr>
          <p:nvPr>
            <p:ph type="sldNum" sz="quarter" idx="12"/>
          </p:nvPr>
        </p:nvSpPr>
        <p:spPr>
          <a:xfrm>
            <a:off x="5691014" y="6375679"/>
            <a:ext cx="1232456" cy="345796"/>
          </a:xfrm>
        </p:spPr>
        <p:txBody>
          <a:bodyPr/>
          <a:lstStyle/>
          <a:p>
            <a:fld id="{C4FB277A-8076-4224-BC98-A23FE69DA613}" type="slidenum">
              <a:rPr lang="fa-IR" smtClean="0"/>
              <a:t>‹#›</a:t>
            </a:fld>
            <a:endParaRPr lang="fa-I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019714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FC896CF8-EA15-4467-805E-1BF7F70C80AA}" type="datetimeFigureOut">
              <a:rPr lang="fa-IR" smtClean="0"/>
              <a:t>23/07/1441</a:t>
            </a:fld>
            <a:endParaRPr lang="fa-IR"/>
          </a:p>
        </p:txBody>
      </p:sp>
      <p:sp>
        <p:nvSpPr>
          <p:cNvPr id="6" name="Footer Placeholder 5"/>
          <p:cNvSpPr>
            <a:spLocks noGrp="1"/>
          </p:cNvSpPr>
          <p:nvPr>
            <p:ph type="ftr" sz="quarter" idx="11"/>
          </p:nvPr>
        </p:nvSpPr>
        <p:spPr>
          <a:xfrm>
            <a:off x="2103621" y="6375679"/>
            <a:ext cx="3482178" cy="345796"/>
          </a:xfrm>
        </p:spPr>
        <p:txBody>
          <a:bodyPr/>
          <a:lstStyle/>
          <a:p>
            <a:endParaRPr lang="fa-IR"/>
          </a:p>
        </p:txBody>
      </p:sp>
      <p:sp>
        <p:nvSpPr>
          <p:cNvPr id="7" name="Slide Number Placeholder 6"/>
          <p:cNvSpPr>
            <a:spLocks noGrp="1"/>
          </p:cNvSpPr>
          <p:nvPr>
            <p:ph type="sldNum" sz="quarter" idx="12"/>
          </p:nvPr>
        </p:nvSpPr>
        <p:spPr>
          <a:xfrm>
            <a:off x="5687568" y="6375679"/>
            <a:ext cx="1234440" cy="345796"/>
          </a:xfrm>
        </p:spPr>
        <p:txBody>
          <a:bodyPr/>
          <a:lstStyle/>
          <a:p>
            <a:fld id="{C4FB277A-8076-4224-BC98-A23FE69DA613}" type="slidenum">
              <a:rPr lang="fa-IR" smtClean="0"/>
              <a:t>‹#›</a:t>
            </a:fld>
            <a:endParaRPr lang="fa-IR"/>
          </a:p>
        </p:txBody>
      </p:sp>
    </p:spTree>
    <p:extLst>
      <p:ext uri="{BB962C8B-B14F-4D97-AF65-F5344CB8AC3E}">
        <p14:creationId xmlns:p14="http://schemas.microsoft.com/office/powerpoint/2010/main" val="157454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C896CF8-EA15-4467-805E-1BF7F70C80AA}" type="datetimeFigureOut">
              <a:rPr lang="fa-IR" smtClean="0"/>
              <a:t>23/07/1441</a:t>
            </a:fld>
            <a:endParaRPr lang="fa-I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a-I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C4FB277A-8076-4224-BC98-A23FE69DA613}" type="slidenum">
              <a:rPr lang="fa-IR" smtClean="0"/>
              <a:t>‹#›</a:t>
            </a:fld>
            <a:endParaRPr lang="fa-I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540257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r" defTabSz="914400" rtl="1"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r" defTabSz="914400" rtl="1"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r" defTabSz="914400" rtl="1"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523" y="1006028"/>
            <a:ext cx="10318418" cy="4394988"/>
          </a:xfrm>
        </p:spPr>
        <p:txBody>
          <a:bodyPr/>
          <a:lstStyle/>
          <a:p>
            <a:r>
              <a:rPr lang="fa-IR" dirty="0" smtClean="0">
                <a:latin typeface="Adobe Arabic" panose="02040503050201020203" pitchFamily="18" charset="-78"/>
                <a:cs typeface="B Arash" panose="00000400000000000000" pitchFamily="2" charset="-78"/>
              </a:rPr>
              <a:t>بسم الله </a:t>
            </a:r>
            <a:br>
              <a:rPr lang="fa-IR" dirty="0" smtClean="0">
                <a:latin typeface="Adobe Arabic" panose="02040503050201020203" pitchFamily="18" charset="-78"/>
                <a:cs typeface="B Arash" panose="00000400000000000000" pitchFamily="2" charset="-78"/>
              </a:rPr>
            </a:br>
            <a:r>
              <a:rPr lang="fa-IR" dirty="0" smtClean="0">
                <a:latin typeface="Adobe Arabic" panose="02040503050201020203" pitchFamily="18" charset="-78"/>
                <a:cs typeface="B Arash" panose="00000400000000000000" pitchFamily="2" charset="-78"/>
              </a:rPr>
              <a:t>الرحمن </a:t>
            </a:r>
            <a:br>
              <a:rPr lang="fa-IR" dirty="0" smtClean="0">
                <a:latin typeface="Adobe Arabic" panose="02040503050201020203" pitchFamily="18" charset="-78"/>
                <a:cs typeface="B Arash" panose="00000400000000000000" pitchFamily="2" charset="-78"/>
              </a:rPr>
            </a:br>
            <a:r>
              <a:rPr lang="fa-IR" dirty="0" smtClean="0">
                <a:latin typeface="Adobe Arabic" panose="02040503050201020203" pitchFamily="18" charset="-78"/>
                <a:cs typeface="B Arash" panose="00000400000000000000" pitchFamily="2" charset="-78"/>
              </a:rPr>
              <a:t>الرحیم</a:t>
            </a:r>
            <a:endParaRPr lang="fa-IR" dirty="0">
              <a:latin typeface="Adobe Arabic" panose="02040503050201020203" pitchFamily="18" charset="-78"/>
              <a:cs typeface="B Arash" panose="00000400000000000000" pitchFamily="2" charset="-78"/>
            </a:endParaRPr>
          </a:p>
        </p:txBody>
      </p:sp>
      <p:sp>
        <p:nvSpPr>
          <p:cNvPr id="3" name="Subtitle 2"/>
          <p:cNvSpPr>
            <a:spLocks noGrp="1"/>
          </p:cNvSpPr>
          <p:nvPr>
            <p:ph type="subTitle" idx="1"/>
          </p:nvPr>
        </p:nvSpPr>
        <p:spPr>
          <a:xfrm>
            <a:off x="2215045" y="5739060"/>
            <a:ext cx="8045373" cy="742279"/>
          </a:xfrm>
        </p:spPr>
        <p:txBody>
          <a:bodyPr>
            <a:noAutofit/>
          </a:bodyPr>
          <a:lstStyle/>
          <a:p>
            <a:r>
              <a:rPr lang="fa-IR" sz="2800" dirty="0" smtClean="0">
                <a:latin typeface="Adobe Arabic" panose="02040503050201020203" pitchFamily="18" charset="-78"/>
                <a:cs typeface="Adobe Arabic" panose="02040503050201020203" pitchFamily="18" charset="-78"/>
              </a:rPr>
              <a:t>نام درس: فرهنگ داشنجویی </a:t>
            </a:r>
          </a:p>
          <a:p>
            <a:r>
              <a:rPr lang="fa-IR" sz="2800" dirty="0" smtClean="0">
                <a:latin typeface="Adobe Arabic" panose="02040503050201020203" pitchFamily="18" charset="-78"/>
                <a:cs typeface="Adobe Arabic" panose="02040503050201020203" pitchFamily="18" charset="-78"/>
              </a:rPr>
              <a:t>استاد :رضایی بخش</a:t>
            </a:r>
          </a:p>
        </p:txBody>
      </p:sp>
    </p:spTree>
    <p:extLst>
      <p:ext uri="{BB962C8B-B14F-4D97-AF65-F5344CB8AC3E}">
        <p14:creationId xmlns:p14="http://schemas.microsoft.com/office/powerpoint/2010/main" val="416261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2800" y="2035694"/>
            <a:ext cx="4253346" cy="3589251"/>
          </a:xfrm>
        </p:spPr>
        <p:txBody>
          <a:bodyPr>
            <a:noAutofit/>
          </a:bodyPr>
          <a:lstStyle/>
          <a:p>
            <a:pPr algn="r"/>
            <a:r>
              <a:rPr lang="fa-IR" sz="2400" dirty="0">
                <a:latin typeface="Adobe Arabic" panose="02040503050201020203" pitchFamily="18" charset="-78"/>
                <a:cs typeface="Adobe Arabic" panose="02040503050201020203" pitchFamily="18" charset="-78"/>
              </a:rPr>
              <a:t>انواع لبخند ها عبارت اند از:</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1-لبخند دروغین</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2-لبخند همراه با خشم</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3-لبخند ظاهری</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4-لبخند کاریزماتیک</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5-لبخند واقعی</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6-لبخند تحقیر آمیز</a:t>
            </a:r>
            <a:endParaRPr lang="en-US"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09018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55638" y="2863273"/>
            <a:ext cx="8635999" cy="982151"/>
          </a:xfrm>
        </p:spPr>
        <p:txBody>
          <a:bodyPr>
            <a:normAutofit/>
          </a:bodyPr>
          <a:lstStyle/>
          <a:p>
            <a:r>
              <a:rPr lang="fa-IR" sz="6000" dirty="0" smtClean="0">
                <a:latin typeface="Adobe Arabic" panose="02040503050201020203" pitchFamily="18" charset="-78"/>
                <a:cs typeface="Adobe Arabic" panose="02040503050201020203" pitchFamily="18" charset="-78"/>
              </a:rPr>
              <a:t>سازگاری با محیط جدید </a:t>
            </a:r>
            <a:endParaRPr lang="fa-IR" sz="6000" dirty="0">
              <a:latin typeface="Adobe Arabic" panose="02040503050201020203" pitchFamily="18" charset="-78"/>
              <a:cs typeface="Adobe Arabic" panose="02040503050201020203" pitchFamily="18" charset="-78"/>
            </a:endParaRPr>
          </a:p>
        </p:txBody>
      </p:sp>
      <p:sp>
        <p:nvSpPr>
          <p:cNvPr id="7" name="Text Placeholder 6"/>
          <p:cNvSpPr>
            <a:spLocks noGrp="1"/>
          </p:cNvSpPr>
          <p:nvPr>
            <p:ph type="body" idx="1"/>
          </p:nvPr>
        </p:nvSpPr>
        <p:spPr>
          <a:xfrm>
            <a:off x="2881745" y="4174836"/>
            <a:ext cx="8589819" cy="2373745"/>
          </a:xfrm>
        </p:spPr>
        <p:txBody>
          <a:bodyPr>
            <a:noAutofit/>
          </a:bodyPr>
          <a:lstStyle/>
          <a:p>
            <a:pPr algn="just"/>
            <a:r>
              <a:rPr lang="fa-IR" sz="2800" dirty="0">
                <a:latin typeface="Adobe Arabic" panose="02040503050201020203" pitchFamily="18" charset="-78"/>
                <a:cs typeface="Adobe Arabic" panose="02040503050201020203" pitchFamily="18" charset="-78"/>
              </a:rPr>
              <a:t>به عنوان یک دانشجوی ورودی جدید ممکن است چهار مرحله اساسی را در فرایند سازگاری با محیط جدید طی کنید.آگاهی از این مراحل موجب می شود راحت تر بتوانید با محیط جدید سازگار شوید ، این مراحل عبارت اند از </a:t>
            </a:r>
            <a:r>
              <a:rPr lang="fa-IR" sz="2800" dirty="0" smtClean="0">
                <a:latin typeface="Adobe Arabic" panose="02040503050201020203" pitchFamily="18" charset="-78"/>
                <a:cs typeface="Adobe Arabic" panose="02040503050201020203" pitchFamily="18" charset="-78"/>
              </a:rPr>
              <a:t>:</a:t>
            </a:r>
            <a:endParaRPr lang="en-US" sz="28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245166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34806" y="271542"/>
            <a:ext cx="10178322" cy="6378642"/>
          </a:xfrm>
        </p:spPr>
        <p:txBody>
          <a:bodyPr>
            <a:noAutofit/>
          </a:bodyPr>
          <a:lstStyle/>
          <a:p>
            <a:pPr algn="r"/>
            <a:r>
              <a:rPr lang="fa-IR" sz="2400" dirty="0" smtClean="0">
                <a:latin typeface="Adobe Arabic" panose="02040503050201020203" pitchFamily="18" charset="-78"/>
                <a:cs typeface="Adobe Arabic" panose="02040503050201020203" pitchFamily="18" charset="-78"/>
              </a:rPr>
              <a:t>* مرحله </a:t>
            </a:r>
            <a:r>
              <a:rPr lang="fa-IR" sz="2400" dirty="0">
                <a:latin typeface="Adobe Arabic" panose="02040503050201020203" pitchFamily="18" charset="-78"/>
                <a:cs typeface="Adobe Arabic" panose="02040503050201020203" pitchFamily="18" charset="-78"/>
              </a:rPr>
              <a:t>ماه عسل </a:t>
            </a:r>
            <a:r>
              <a:rPr lang="fa-IR" sz="2400" dirty="0" smtClean="0">
                <a:latin typeface="Adobe Arabic" panose="02040503050201020203" pitchFamily="18" charset="-78"/>
                <a:cs typeface="Adobe Arabic" panose="02040503050201020203" pitchFamily="18" charset="-78"/>
              </a:rPr>
              <a:t>: وقتی </a:t>
            </a:r>
            <a:r>
              <a:rPr lang="fa-IR" sz="2400" dirty="0">
                <a:latin typeface="Adobe Arabic" panose="02040503050201020203" pitchFamily="18" charset="-78"/>
                <a:cs typeface="Adobe Arabic" panose="02040503050201020203" pitchFamily="18" charset="-78"/>
              </a:rPr>
              <a:t>برای اولین بار با محیط جدید روبه رو می شوید ، هر چیزی ممکن است برای شما هیجان انگیز باشد </a:t>
            </a:r>
            <a:r>
              <a:rPr lang="fa-IR" sz="2400" dirty="0" smtClean="0">
                <a:latin typeface="Adobe Arabic" panose="02040503050201020203" pitchFamily="18" charset="-78"/>
                <a:cs typeface="Adobe Arabic" panose="02040503050201020203" pitchFamily="18" charset="-78"/>
              </a:rPr>
              <a:t>.</a:t>
            </a:r>
            <a:br>
              <a:rPr lang="fa-IR" sz="2400" dirty="0" smtClean="0">
                <a:latin typeface="Adobe Arabic" panose="02040503050201020203" pitchFamily="18" charset="-78"/>
                <a:cs typeface="Adobe Arabic" panose="02040503050201020203" pitchFamily="18" charset="-78"/>
              </a:rPr>
            </a:b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smtClean="0">
                <a:latin typeface="Adobe Arabic" panose="02040503050201020203" pitchFamily="18" charset="-78"/>
                <a:cs typeface="Adobe Arabic" panose="02040503050201020203" pitchFamily="18" charset="-78"/>
              </a:rPr>
              <a:t>* مرحله </a:t>
            </a:r>
            <a:r>
              <a:rPr lang="fa-IR" sz="2400" dirty="0">
                <a:latin typeface="Adobe Arabic" panose="02040503050201020203" pitchFamily="18" charset="-78"/>
                <a:cs typeface="Adobe Arabic" panose="02040503050201020203" pitchFamily="18" charset="-78"/>
              </a:rPr>
              <a:t>بحران </a:t>
            </a:r>
            <a:r>
              <a:rPr lang="fa-IR" sz="2400" dirty="0" smtClean="0">
                <a:latin typeface="Adobe Arabic" panose="02040503050201020203" pitchFamily="18" charset="-78"/>
                <a:cs typeface="Adobe Arabic" panose="02040503050201020203" pitchFamily="18" charset="-78"/>
              </a:rPr>
              <a:t>: </a:t>
            </a:r>
            <a:r>
              <a:rPr lang="fa-IR" sz="2400" dirty="0">
                <a:latin typeface="Adobe Arabic" panose="02040503050201020203" pitchFamily="18" charset="-78"/>
                <a:cs typeface="Adobe Arabic" panose="02040503050201020203" pitchFamily="18" charset="-78"/>
              </a:rPr>
              <a:t>تفاوت با فرهنگ جدید ، ناگهان مشکل ساز می شود ، به گونه ای که احساس تنهایی می کنید .در این مرحله بسیار مهم است که عقب نکشید و فرهنگ جدید را از خود دور نکنید </a:t>
            </a:r>
            <a:r>
              <a:rPr lang="fa-IR" sz="2400" dirty="0" smtClean="0">
                <a:latin typeface="Adobe Arabic" panose="02040503050201020203" pitchFamily="18" charset="-78"/>
                <a:cs typeface="Adobe Arabic" panose="02040503050201020203" pitchFamily="18" charset="-78"/>
              </a:rPr>
              <a:t>.</a:t>
            </a:r>
            <a:br>
              <a:rPr lang="fa-IR" sz="2400" dirty="0" smtClean="0">
                <a:latin typeface="Adobe Arabic" panose="02040503050201020203" pitchFamily="18" charset="-78"/>
                <a:cs typeface="Adobe Arabic" panose="02040503050201020203" pitchFamily="18" charset="-78"/>
              </a:rPr>
            </a:b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smtClean="0">
                <a:latin typeface="Adobe Arabic" panose="02040503050201020203" pitchFamily="18" charset="-78"/>
                <a:cs typeface="Adobe Arabic" panose="02040503050201020203" pitchFamily="18" charset="-78"/>
              </a:rPr>
              <a:t>* مرحله </a:t>
            </a:r>
            <a:r>
              <a:rPr lang="fa-IR" sz="2400" dirty="0">
                <a:latin typeface="Adobe Arabic" panose="02040503050201020203" pitchFamily="18" charset="-78"/>
                <a:cs typeface="Adobe Arabic" panose="02040503050201020203" pitchFamily="18" charset="-78"/>
              </a:rPr>
              <a:t>تطبیق </a:t>
            </a:r>
            <a:r>
              <a:rPr lang="fa-IR" sz="2400" dirty="0" smtClean="0">
                <a:latin typeface="Adobe Arabic" panose="02040503050201020203" pitchFamily="18" charset="-78"/>
                <a:cs typeface="Adobe Arabic" panose="02040503050201020203" pitchFamily="18" charset="-78"/>
              </a:rPr>
              <a:t>: </a:t>
            </a:r>
            <a:r>
              <a:rPr lang="fa-IR" sz="2400" dirty="0">
                <a:latin typeface="Adobe Arabic" panose="02040503050201020203" pitchFamily="18" charset="-78"/>
                <a:cs typeface="Adobe Arabic" panose="02040503050201020203" pitchFamily="18" charset="-78"/>
              </a:rPr>
              <a:t>به تدریج یاد میگیرید هر روز چه کارهایی انجام دهید و به تدریج در محیط خوابگاه و دانشگاه دوستان جدیدی پیدا می کنید </a:t>
            </a:r>
            <a:r>
              <a:rPr lang="fa-IR" sz="2400" dirty="0" smtClean="0">
                <a:latin typeface="Adobe Arabic" panose="02040503050201020203" pitchFamily="18" charset="-78"/>
                <a:cs typeface="Adobe Arabic" panose="02040503050201020203" pitchFamily="18" charset="-78"/>
              </a:rPr>
              <a:t>.</a:t>
            </a:r>
            <a:br>
              <a:rPr lang="fa-IR" sz="2400" dirty="0" smtClean="0">
                <a:latin typeface="Adobe Arabic" panose="02040503050201020203" pitchFamily="18" charset="-78"/>
                <a:cs typeface="Adobe Arabic" panose="02040503050201020203" pitchFamily="18" charset="-78"/>
              </a:rPr>
            </a:b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smtClean="0">
                <a:latin typeface="Adobe Arabic" panose="02040503050201020203" pitchFamily="18" charset="-78"/>
                <a:cs typeface="Adobe Arabic" panose="02040503050201020203" pitchFamily="18" charset="-78"/>
              </a:rPr>
              <a:t>* مرحله </a:t>
            </a:r>
            <a:r>
              <a:rPr lang="fa-IR" sz="2400" dirty="0">
                <a:latin typeface="Adobe Arabic" panose="02040503050201020203" pitchFamily="18" charset="-78"/>
                <a:cs typeface="Adobe Arabic" panose="02040503050201020203" pitchFamily="18" charset="-78"/>
              </a:rPr>
              <a:t>دوفرهنگی </a:t>
            </a:r>
            <a:r>
              <a:rPr lang="fa-IR" sz="2400" dirty="0" smtClean="0">
                <a:latin typeface="Adobe Arabic" panose="02040503050201020203" pitchFamily="18" charset="-78"/>
                <a:cs typeface="Adobe Arabic" panose="02040503050201020203" pitchFamily="18" charset="-78"/>
              </a:rPr>
              <a:t>:ناگهان </a:t>
            </a:r>
            <a:r>
              <a:rPr lang="fa-IR" sz="2400" dirty="0">
                <a:latin typeface="Adobe Arabic" panose="02040503050201020203" pitchFamily="18" charset="-78"/>
                <a:cs typeface="Adobe Arabic" panose="02040503050201020203" pitchFamily="18" charset="-78"/>
              </a:rPr>
              <a:t>متوجهمی شوید زندگی در دو فرهنگ مختلف در یک زمان کار سختی نیست . احساس تعلق می کنید و به چیزهایی که جدیدا به آن رسیده اید اعتماد بیشتری پیدا می کنید . هر دانشجویی با شوک فرهنگی به گونه ای خاص برخورد می کند . ممکن است برخی از دانشجویان فرهنگ خود را به طور کلی زیر سوال ببرند و خود را غرق در فرهنگ جدید کنند. نمونه بارز ، برخی از </a:t>
            </a:r>
            <a:r>
              <a:rPr lang="fa-IR" sz="2400" dirty="0" smtClean="0">
                <a:latin typeface="Adobe Arabic" panose="02040503050201020203" pitchFamily="18" charset="-78"/>
                <a:cs typeface="Adobe Arabic" panose="02040503050201020203" pitchFamily="18" charset="-78"/>
              </a:rPr>
              <a:t>دانشجویان </a:t>
            </a:r>
            <a:r>
              <a:rPr lang="fa-IR" sz="2400" dirty="0">
                <a:latin typeface="Adobe Arabic" panose="02040503050201020203" pitchFamily="18" charset="-78"/>
                <a:cs typeface="Adobe Arabic" panose="02040503050201020203" pitchFamily="18" charset="-78"/>
              </a:rPr>
              <a:t>اند که با پوششچادر وارد دانشگاه می شوند و پس از گذشت یک یا دو ترم از تحصیل پوشش مانتو را جایگزین چادر می کنند . بعضی از دانشجویان ممکن است عقب نشینی کنند ، تمام روز را بخوابند و یا به پرخوری روی آورند. اما این حالت مشکل را بدتر می کند. بهترین کار حفظ تعادل است.</a:t>
            </a:r>
            <a:endParaRPr lang="en-US"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548769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42930" y="822036"/>
            <a:ext cx="7924799" cy="2275243"/>
          </a:xfrm>
        </p:spPr>
        <p:txBody>
          <a:bodyPr>
            <a:normAutofit/>
          </a:bodyPr>
          <a:lstStyle/>
          <a:p>
            <a:pPr algn="ctr"/>
            <a:r>
              <a:rPr lang="fa-IR" sz="6000" dirty="0" smtClean="0">
                <a:latin typeface="Adobe Arabic" panose="02040503050201020203" pitchFamily="18" charset="-78"/>
                <a:cs typeface="Adobe Arabic" panose="02040503050201020203" pitchFamily="18" charset="-78"/>
              </a:rPr>
              <a:t>سازگاری</a:t>
            </a:r>
            <a:br>
              <a:rPr lang="fa-IR" sz="6000" dirty="0" smtClean="0">
                <a:latin typeface="Adobe Arabic" panose="02040503050201020203" pitchFamily="18" charset="-78"/>
                <a:cs typeface="Adobe Arabic" panose="02040503050201020203" pitchFamily="18" charset="-78"/>
              </a:rPr>
            </a:br>
            <a:r>
              <a:rPr lang="fa-IR" sz="6000" dirty="0" smtClean="0">
                <a:latin typeface="Adobe Arabic" panose="02040503050201020203" pitchFamily="18" charset="-78"/>
                <a:cs typeface="Adobe Arabic" panose="02040503050201020203" pitchFamily="18" charset="-78"/>
              </a:rPr>
              <a:t> </a:t>
            </a:r>
            <a:r>
              <a:rPr lang="fa-IR" sz="6000" dirty="0">
                <a:latin typeface="Adobe Arabic" panose="02040503050201020203" pitchFamily="18" charset="-78"/>
                <a:cs typeface="Adobe Arabic" panose="02040503050201020203" pitchFamily="18" charset="-78"/>
              </a:rPr>
              <a:t>با زندگی خوابگاهی</a:t>
            </a:r>
            <a:endParaRPr lang="en-US" sz="6000" dirty="0">
              <a:latin typeface="Adobe Arabic" panose="02040503050201020203" pitchFamily="18" charset="-78"/>
              <a:cs typeface="Adobe Arabic" panose="02040503050201020203" pitchFamily="18" charset="-78"/>
            </a:endParaRPr>
          </a:p>
        </p:txBody>
      </p:sp>
      <p:sp>
        <p:nvSpPr>
          <p:cNvPr id="4" name="Text Placeholder 3"/>
          <p:cNvSpPr>
            <a:spLocks noGrp="1"/>
          </p:cNvSpPr>
          <p:nvPr>
            <p:ph type="body" idx="1"/>
          </p:nvPr>
        </p:nvSpPr>
        <p:spPr>
          <a:xfrm>
            <a:off x="4397472" y="3602177"/>
            <a:ext cx="7017488" cy="2900217"/>
          </a:xfrm>
        </p:spPr>
        <p:txBody>
          <a:bodyPr>
            <a:noAutofit/>
          </a:bodyPr>
          <a:lstStyle/>
          <a:p>
            <a:pPr marL="514350" indent="-514350">
              <a:buFont typeface="+mj-lt"/>
              <a:buAutoNum type="arabicPeriod"/>
            </a:pPr>
            <a:r>
              <a:rPr lang="fa-IR" sz="2800" dirty="0">
                <a:latin typeface="Adobe Arabic" panose="02040503050201020203" pitchFamily="18" charset="-78"/>
                <a:cs typeface="Adobe Arabic" panose="02040503050201020203" pitchFamily="18" charset="-78"/>
              </a:rPr>
              <a:t>دلتنگی و راه غلبه بر </a:t>
            </a:r>
            <a:r>
              <a:rPr lang="fa-IR" sz="2800" dirty="0" smtClean="0">
                <a:latin typeface="Adobe Arabic" panose="02040503050201020203" pitchFamily="18" charset="-78"/>
                <a:cs typeface="Adobe Arabic" panose="02040503050201020203" pitchFamily="18" charset="-78"/>
              </a:rPr>
              <a:t>آن</a:t>
            </a:r>
          </a:p>
          <a:p>
            <a:pPr marL="514350" indent="-514350">
              <a:buFont typeface="+mj-lt"/>
              <a:buAutoNum type="arabicPeriod"/>
            </a:pPr>
            <a:r>
              <a:rPr lang="fa-IR" sz="2800" dirty="0">
                <a:latin typeface="Adobe Arabic" panose="02040503050201020203" pitchFamily="18" charset="-78"/>
                <a:cs typeface="Adobe Arabic" panose="02040503050201020203" pitchFamily="18" charset="-78"/>
              </a:rPr>
              <a:t>برقراری ارتباط </a:t>
            </a:r>
            <a:endParaRPr lang="en-US" sz="2800" dirty="0">
              <a:latin typeface="Adobe Arabic" panose="02040503050201020203" pitchFamily="18" charset="-78"/>
              <a:cs typeface="Adobe Arabic" panose="02040503050201020203" pitchFamily="18" charset="-78"/>
            </a:endParaRPr>
          </a:p>
          <a:p>
            <a:pPr marL="514350" indent="-514350">
              <a:buFont typeface="+mj-lt"/>
              <a:buAutoNum type="arabicPeriod"/>
            </a:pPr>
            <a:r>
              <a:rPr lang="fa-IR" sz="2800" dirty="0" smtClean="0">
                <a:latin typeface="Adobe Arabic" panose="02040503050201020203" pitchFamily="18" charset="-78"/>
                <a:cs typeface="Adobe Arabic" panose="02040503050201020203" pitchFamily="18" charset="-78"/>
              </a:rPr>
              <a:t>حریم شخصی</a:t>
            </a:r>
          </a:p>
          <a:p>
            <a:pPr marL="514350" indent="-514350">
              <a:buFont typeface="+mj-lt"/>
              <a:buAutoNum type="arabicPeriod"/>
            </a:pPr>
            <a:r>
              <a:rPr lang="fa-IR" sz="2800" dirty="0" smtClean="0">
                <a:latin typeface="Adobe Arabic" panose="02040503050201020203" pitchFamily="18" charset="-78"/>
                <a:cs typeface="Adobe Arabic" panose="02040503050201020203" pitchFamily="18" charset="-78"/>
              </a:rPr>
              <a:t>شادی </a:t>
            </a:r>
          </a:p>
          <a:p>
            <a:pPr marL="514350" indent="-514350">
              <a:buFont typeface="+mj-lt"/>
              <a:buAutoNum type="arabicPeriod"/>
            </a:pPr>
            <a:r>
              <a:rPr lang="fa-IR" sz="2800" dirty="0" smtClean="0">
                <a:latin typeface="Adobe Arabic" panose="02040503050201020203" pitchFamily="18" charset="-78"/>
                <a:cs typeface="Adobe Arabic" panose="02040503050201020203" pitchFamily="18" charset="-78"/>
              </a:rPr>
              <a:t>انواع شادی </a:t>
            </a:r>
            <a:endParaRPr lang="fa-IR" sz="28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41164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51678" y="1296785"/>
            <a:ext cx="10178322" cy="6563360"/>
          </a:xfrm>
        </p:spPr>
        <p:txBody>
          <a:bodyPr>
            <a:noAutofit/>
          </a:bodyPr>
          <a:lstStyle/>
          <a:p>
            <a:pPr algn="justLow"/>
            <a:r>
              <a:rPr lang="fa-IR" sz="2400" dirty="0">
                <a:latin typeface="Adobe Arabic" panose="02040503050201020203" pitchFamily="18" charset="-78"/>
                <a:cs typeface="Adobe Arabic" panose="02040503050201020203" pitchFamily="18" charset="-78"/>
              </a:rPr>
              <a:t>دلتنگی و راه غلبه بر </a:t>
            </a:r>
            <a:r>
              <a:rPr lang="fa-IR" sz="2400" dirty="0" smtClean="0">
                <a:latin typeface="Adobe Arabic" panose="02040503050201020203" pitchFamily="18" charset="-78"/>
                <a:cs typeface="Adobe Arabic" panose="02040503050201020203" pitchFamily="18" charset="-78"/>
              </a:rPr>
              <a:t>آن :</a:t>
            </a:r>
            <a:br>
              <a:rPr lang="fa-IR" sz="2400" dirty="0" smtClean="0">
                <a:latin typeface="Adobe Arabic" panose="02040503050201020203" pitchFamily="18" charset="-78"/>
                <a:cs typeface="Adobe Arabic" panose="02040503050201020203" pitchFamily="18" charset="-78"/>
              </a:rPr>
            </a:b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انتقال از محیط عاطفی خانواده به محیط خوابگاه موجب دلتنگی می شود . در روز های اول ممکن است مرتب یاد خانواده بیفتید که کاملا طبیعی است . اما اگر از روش های مقابله ای سالم استفاده کنید این احساس به تدریج کاهش می یابد . با وجود این طولانی شدن دلتنگی عبارت است از :غمگینی و افسردگی ، دوری از دیگران ،خودداری از مشارکت در فعالیت ها و انجام دادن کارهایی برای جلب توجه دیگران . افرادی که دلتنگ می شوند به ندرت نیازمند مراجعه به پزشک اند . احساس منفی نسبت به دلتنگی ، معمولا به مرور زمان از بین می رود و فرد به تدریج با محیط جدید خو می گیرد و در آن احساس راحتی می کند . اما اگر اختلالات روانی منشا دلتنگی باشد بهتر است از روان شناس یا روان پزشک کمک بگیرید. روان درمانی به بیمار کمک می کند علت اصلی احساساتش را تشخیص دهد و راههای جدیدی برای بهتر کنار آمدن با دلتنگی فرا گیرد . در این مورد ،دانشجویان می توانند به مرکز مشاوره دانشگاه مراجعه کنند.</a:t>
            </a:r>
            <a:endParaRPr lang="en-US"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61595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1675475"/>
            <a:ext cx="10178322" cy="4051070"/>
          </a:xfrm>
        </p:spPr>
        <p:txBody>
          <a:bodyPr>
            <a:noAutofit/>
          </a:bodyPr>
          <a:lstStyle/>
          <a:p>
            <a:pPr algn="justLow"/>
            <a:r>
              <a:rPr lang="fa-IR" sz="2400" dirty="0">
                <a:latin typeface="Adobe Arabic" panose="02040503050201020203" pitchFamily="18" charset="-78"/>
                <a:cs typeface="Adobe Arabic" panose="02040503050201020203" pitchFamily="18" charset="-78"/>
              </a:rPr>
              <a:t>برقراری ارتباط :</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هر فردی از طریق برقراری ارتباط درونی و بیرونی تجربیات زنگی خود را شکل می دهد . کیفیت ارتباط درونی تاثیر فراوانی بر ارتباط بیرونی دارد . مهارتهای ارتباطی را می توان رفتار های کلامی و غیر کلامی مقبول و هرفمند تعریف کرد که جنبه تعاملی دارد ، موجب شروع و تداوم روابط متقابل و مثبت می شود و پذیرش تعامل در گروههای کوچک ، احترام گذاشتن به دیگران ، همکاری ، انجام وظیفه ، دوست یابی ، سوال کردن  ، گوش دادن ، مسئولیت پذیری ، رعایت مقررات ، پذیرش جواب "نه" از دیگران و دادن جواب "نه" به دیگران و شرکت در فعالیتهای گروهی مهم ترین مهارتهای ارتباطی هستند</a:t>
            </a:r>
            <a:r>
              <a:rPr lang="fa-IR" sz="2400" dirty="0" smtClean="0">
                <a:latin typeface="Adobe Arabic" panose="02040503050201020203" pitchFamily="18" charset="-78"/>
                <a:cs typeface="Adobe Arabic" panose="02040503050201020203" pitchFamily="18" charset="-78"/>
              </a:rPr>
              <a:t>.</a:t>
            </a:r>
            <a:br>
              <a:rPr lang="fa-IR" sz="2400" dirty="0" smtClean="0">
                <a:latin typeface="Adobe Arabic" panose="02040503050201020203" pitchFamily="18" charset="-78"/>
                <a:cs typeface="Adobe Arabic" panose="02040503050201020203" pitchFamily="18" charset="-78"/>
              </a:rPr>
            </a:br>
            <a:endParaRPr lang="fa-IR"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25816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3205" y="1342967"/>
            <a:ext cx="10178322" cy="4466706"/>
          </a:xfrm>
        </p:spPr>
        <p:txBody>
          <a:bodyPr>
            <a:noAutofit/>
          </a:bodyPr>
          <a:lstStyle/>
          <a:p>
            <a:pPr algn="just"/>
            <a:r>
              <a:rPr lang="fa-IR" sz="2400" dirty="0">
                <a:latin typeface="Adobe Arabic" panose="02040503050201020203" pitchFamily="18" charset="-78"/>
                <a:cs typeface="Adobe Arabic" panose="02040503050201020203" pitchFamily="18" charset="-78"/>
              </a:rPr>
              <a:t>راه حل رویا رویی با مشکلات عصر حاضر مجهز شدن به مهارتهای ارتباطی است . برخی از راهکارهای برقراری ارتباط موثر عبارت است از : احساس عشق و علاقه ، کاوشگری ،شور و نشاط ، عزم، جدیت و تلاش ،انعطاف پذیری و تواضع ، خودباوری و خودآگاهی ،خوشرویی ، کشف راهبرد دیگران ، استفاده هوشمندانه از کلمات و زبان بدن ، گوش دادن دقیق به صحبتهای فرد مقابل ، به خاطر سپردن نام  همکلاسی ها ، مثبت نگری ، حقوق فردی و دفاع از آن ، نقد ورزی و نقد پذیری ، احترام ، صداقت ، صراحت و صمیمیت ، پذیرش مخاطب و رفع عوامل به وجود آورنده سوء تفاهم ، جلب حمایتهای مفید ، ارتباط با خانواده ، تاکید بر یادگیری از طریق تعامل ، بهره گیری از فرصتهای یادگیری خارج از کلاس ، دوست یابی و ارتباط با والدین ، استفاده موثر از صدا ، مراقبت و آزادی ، همدلی ، ایجاز در گفتار ، گوش دادن موثر و خودافشایی هوشمندانه .</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endParaRPr lang="fa-IR" sz="20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016474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6191" y="1874983"/>
            <a:ext cx="10515449" cy="4488872"/>
          </a:xfrm>
        </p:spPr>
        <p:txBody>
          <a:bodyPr>
            <a:noAutofit/>
          </a:bodyPr>
          <a:lstStyle/>
          <a:p>
            <a:pPr algn="r"/>
            <a:r>
              <a:rPr lang="fa-IR" sz="2400" dirty="0">
                <a:latin typeface="Adobe Arabic" panose="02040503050201020203" pitchFamily="18" charset="-78"/>
                <a:cs typeface="Adobe Arabic" panose="02040503050201020203" pitchFamily="18" charset="-78"/>
              </a:rPr>
              <a:t>موضوع حریم شخصی به ویژه برای کسانی که زندگی خوابگاهی را تجربه میکنند </a:t>
            </a:r>
            <a:r>
              <a:rPr lang="fa-IR" sz="2400" dirty="0" smtClean="0">
                <a:latin typeface="Adobe Arabic" panose="02040503050201020203" pitchFamily="18" charset="-78"/>
                <a:cs typeface="Adobe Arabic" panose="02040503050201020203" pitchFamily="18" charset="-78"/>
              </a:rPr>
              <a:t>، </a:t>
            </a:r>
            <a:r>
              <a:rPr lang="fa-IR" sz="2400" dirty="0">
                <a:latin typeface="Adobe Arabic" panose="02040503050201020203" pitchFamily="18" charset="-78"/>
                <a:cs typeface="Adobe Arabic" panose="02040503050201020203" pitchFamily="18" charset="-78"/>
              </a:rPr>
              <a:t>مسئله مهمی است . </a:t>
            </a:r>
            <a:r>
              <a:rPr lang="fa-IR" sz="2400" dirty="0" smtClean="0">
                <a:latin typeface="Adobe Arabic" panose="02040503050201020203" pitchFamily="18" charset="-78"/>
                <a:cs typeface="Adobe Arabic" panose="02040503050201020203" pitchFamily="18" charset="-78"/>
              </a:rPr>
              <a:t/>
            </a:r>
            <a:br>
              <a:rPr lang="fa-IR" sz="2400" dirty="0" smtClean="0">
                <a:latin typeface="Adobe Arabic" panose="02040503050201020203" pitchFamily="18" charset="-78"/>
                <a:cs typeface="Adobe Arabic" panose="02040503050201020203" pitchFamily="18" charset="-78"/>
              </a:rPr>
            </a:br>
            <a:r>
              <a:rPr lang="fa-IR" sz="2400" dirty="0" smtClean="0">
                <a:latin typeface="Adobe Arabic" panose="02040503050201020203" pitchFamily="18" charset="-78"/>
                <a:cs typeface="Adobe Arabic" panose="02040503050201020203" pitchFamily="18" charset="-78"/>
              </a:rPr>
              <a:t>با </a:t>
            </a:r>
            <a:r>
              <a:rPr lang="fa-IR" sz="2400" dirty="0">
                <a:latin typeface="Adobe Arabic" panose="02040503050201020203" pitchFamily="18" charset="-78"/>
                <a:cs typeface="Adobe Arabic" panose="02040503050201020203" pitchFamily="18" charset="-78"/>
              </a:rPr>
              <a:t>بهره گیری از راهکارهای ذیل می توانید حریم شخصی سالمی ایجاد کنید :</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1-بدانید که حریم شخصی حق شماست</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2-قبول کنید نیاز ها و عواطف دیگران مهم تر از نیاز ها و عواطف شما نیست.</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3-یاد بگیرید "نه" بگویید.</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4-رفتارهایی را که ناپسند می دانید ، شناسایی کنید.</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5-به خود اعتماد داشته باشید.</a:t>
            </a:r>
            <a:endParaRPr lang="en-US"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069345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945797"/>
            <a:ext cx="10178322" cy="5556597"/>
          </a:xfrm>
        </p:spPr>
        <p:txBody>
          <a:bodyPr>
            <a:noAutofit/>
          </a:bodyPr>
          <a:lstStyle/>
          <a:p>
            <a:pPr algn="justLow"/>
            <a:r>
              <a:rPr lang="fa-IR" sz="2400" dirty="0">
                <a:latin typeface="Adobe Arabic" panose="02040503050201020203" pitchFamily="18" charset="-78"/>
                <a:cs typeface="Adobe Arabic" panose="02040503050201020203" pitchFamily="18" charset="-78"/>
              </a:rPr>
              <a:t>شادی :</a:t>
            </a: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r>
              <a:rPr lang="fa-IR" sz="2400" dirty="0">
                <a:latin typeface="Adobe Arabic" panose="02040503050201020203" pitchFamily="18" charset="-78"/>
                <a:cs typeface="Adobe Arabic" panose="02040503050201020203" pitchFamily="18" charset="-78"/>
              </a:rPr>
              <a:t>شادی به منزله یک هیجان عمومی بر احساس ایمنی ، احساس بی نیازی ، احساس دور اندیشی و احساس آرامش ، رضایت ، لذت ، قدر دانی ، سکوت و سلامتی استوار است و اختصاص به گروه یا فرد خاصی ندارد . برخی از ویژگیهای جمعیت شناختی دانشجویان نظیر سن ، وضعیت تاهل و سطح تحصیلات ، فرصت های شاد بودن را افزایش می دهد . فواید شادی عبارت از افزایش تمرکز و توسعه قدرت تفکر ، بهبود توانایی برای حل مساله و ایجاد منابع جسمی ، فکری و اجتماعی است . مهم ترین راهکارهای عملی برای رسیدن به شادی عبارت است از : متفکر بودن ، طول دادن لحظه ها ، شاد بودن به دلیل شاد بودن ، باز خورد از نظام عصبی ، انطباق با دنیای اطراف ، مناسب بودن محیط فیزیکی و محیط اجتماعی ، فعالیت های معنا دار روزانه ، بالا بودن انگیزه تحصیل ، بهره گیری از فرصتها، خوش بین بودن ، سخت کوشی ، وظیفه شناسی ، شاد بودن در لحظه ها ، جستجوی منافع در میان چالشهای زندگی ، برخورداری از سبک زندگی منسجم ، اعتراف روزانه ، داشتن چهره ای شاد ، ایجاد تعادل در زندگی ، داشتن رژیم غذایی سالم ، ورزش منظم ، خواب خوب ، شکر گزاری ، داشتن رحم و مروت ، داشتن دست یاریگر ، شوخ طبعی ، معذرت خواهی ، کمک به دیگران ، نگاه مثبت به زندگی و پذیرش و تسلیم .</a:t>
            </a:r>
            <a:endParaRPr lang="en-US"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07879045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24</TotalTime>
  <Words>302</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Adobe Arabic</vt:lpstr>
      <vt:lpstr>Arial</vt:lpstr>
      <vt:lpstr>B Arash</vt:lpstr>
      <vt:lpstr>Gill Sans MT</vt:lpstr>
      <vt:lpstr>Impact</vt:lpstr>
      <vt:lpstr>Majalla UI</vt:lpstr>
      <vt:lpstr>Badge</vt:lpstr>
      <vt:lpstr>بسم الله  الرحمن  الرحیم</vt:lpstr>
      <vt:lpstr>سازگاری با محیط جدید </vt:lpstr>
      <vt:lpstr>* مرحله ماه عسل : وقتی برای اولین بار با محیط جدید روبه رو می شوید ، هر چیزی ممکن است برای شما هیجان انگیز باشد .  * مرحله بحران : تفاوت با فرهنگ جدید ، ناگهان مشکل ساز می شود ، به گونه ای که احساس تنهایی می کنید .در این مرحله بسیار مهم است که عقب نکشید و فرهنگ جدید را از خود دور نکنید .  * مرحله تطبیق : به تدریج یاد میگیرید هر روز چه کارهایی انجام دهید و به تدریج در محیط خوابگاه و دانشگاه دوستان جدیدی پیدا می کنید .  * مرحله دوفرهنگی :ناگهان متوجهمی شوید زندگی در دو فرهنگ مختلف در یک زمان کار سختی نیست . احساس تعلق می کنید و به چیزهایی که جدیدا به آن رسیده اید اعتماد بیشتری پیدا می کنید . هر دانشجویی با شوک فرهنگی به گونه ای خاص برخورد می کند . ممکن است برخی از دانشجویان فرهنگ خود را به طور کلی زیر سوال ببرند و خود را غرق در فرهنگ جدید کنند. نمونه بارز ، برخی از دانشجویان اند که با پوششچادر وارد دانشگاه می شوند و پس از گذشت یک یا دو ترم از تحصیل پوشش مانتو را جایگزین چادر می کنند . بعضی از دانشجویان ممکن است عقب نشینی کنند ، تمام روز را بخوابند و یا به پرخوری روی آورند. اما این حالت مشکل را بدتر می کند. بهترین کار حفظ تعادل است.</vt:lpstr>
      <vt:lpstr>سازگاری  با زندگی خوابگاهی</vt:lpstr>
      <vt:lpstr>دلتنگی و راه غلبه بر آن :  انتقال از محیط عاطفی خانواده به محیط خوابگاه موجب دلتنگی می شود . در روز های اول ممکن است مرتب یاد خانواده بیفتید که کاملا طبیعی است . اما اگر از روش های مقابله ای سالم استفاده کنید این احساس به تدریج کاهش می یابد . با وجود این طولانی شدن دلتنگی عبارت است از :غمگینی و افسردگی ، دوری از دیگران ،خودداری از مشارکت در فعالیت ها و انجام دادن کارهایی برای جلب توجه دیگران . افرادی که دلتنگ می شوند به ندرت نیازمند مراجعه به پزشک اند . احساس منفی نسبت به دلتنگی ، معمولا به مرور زمان از بین می رود و فرد به تدریج با محیط جدید خو می گیرد و در آن احساس راحتی می کند . اما اگر اختلالات روانی منشا دلتنگی باشد بهتر است از روان شناس یا روان پزشک کمک بگیرید. روان درمانی به بیمار کمک می کند علت اصلی احساساتش را تشخیص دهد و راههای جدیدی برای بهتر کنار آمدن با دلتنگی فرا گیرد . در این مورد ،دانشجویان می توانند به مرکز مشاوره دانشگاه مراجعه کنند.</vt:lpstr>
      <vt:lpstr>برقراری ارتباط : هر فردی از طریق برقراری ارتباط درونی و بیرونی تجربیات زنگی خود را شکل می دهد . کیفیت ارتباط درونی تاثیر فراوانی بر ارتباط بیرونی دارد . مهارتهای ارتباطی را می توان رفتار های کلامی و غیر کلامی مقبول و هرفمند تعریف کرد که جنبه تعاملی دارد ، موجب شروع و تداوم روابط متقابل و مثبت می شود و پذیرش تعامل در گروههای کوچک ، احترام گذاشتن به دیگران ، همکاری ، انجام وظیفه ، دوست یابی ، سوال کردن  ، گوش دادن ، مسئولیت پذیری ، رعایت مقررات ، پذیرش جواب "نه" از دیگران و دادن جواب "نه" به دیگران و شرکت در فعالیتهای گروهی مهم ترین مهارتهای ارتباطی هستند. </vt:lpstr>
      <vt:lpstr>راه حل رویا رویی با مشکلات عصر حاضر مجهز شدن به مهارتهای ارتباطی است . برخی از راهکارهای برقراری ارتباط موثر عبارت است از : احساس عشق و علاقه ، کاوشگری ،شور و نشاط ، عزم، جدیت و تلاش ،انعطاف پذیری و تواضع ، خودباوری و خودآگاهی ،خوشرویی ، کشف راهبرد دیگران ، استفاده هوشمندانه از کلمات و زبان بدن ، گوش دادن دقیق به صحبتهای فرد مقابل ، به خاطر سپردن نام  همکلاسی ها ، مثبت نگری ، حقوق فردی و دفاع از آن ، نقد ورزی و نقد پذیری ، احترام ، صداقت ، صراحت و صمیمیت ، پذیرش مخاطب و رفع عوامل به وجود آورنده سوء تفاهم ، جلب حمایتهای مفید ، ارتباط با خانواده ، تاکید بر یادگیری از طریق تعامل ، بهره گیری از فرصتهای یادگیری خارج از کلاس ، دوست یابی و ارتباط با والدین ، استفاده موثر از صدا ، مراقبت و آزادی ، همدلی ، ایجاز در گفتار ، گوش دادن موثر و خودافشایی هوشمندانه . </vt:lpstr>
      <vt:lpstr>موضوع حریم شخصی به ویژه برای کسانی که زندگی خوابگاهی را تجربه میکنند ، مسئله مهمی است .  با بهره گیری از راهکارهای ذیل می توانید حریم شخصی سالمی ایجاد کنید : 1-بدانید که حریم شخصی حق شماست 2-قبول کنید نیاز ها و عواطف دیگران مهم تر از نیاز ها و عواطف شما نیست. 3-یاد بگیرید "نه" بگویید. 4-رفتارهایی را که ناپسند می دانید ، شناسایی کنید. 5-به خود اعتماد داشته باشید.</vt:lpstr>
      <vt:lpstr>شادی : شادی به منزله یک هیجان عمومی بر احساس ایمنی ، احساس بی نیازی ، احساس دور اندیشی و احساس آرامش ، رضایت ، لذت ، قدر دانی ، سکوت و سلامتی استوار است و اختصاص به گروه یا فرد خاصی ندارد . برخی از ویژگیهای جمعیت شناختی دانشجویان نظیر سن ، وضعیت تاهل و سطح تحصیلات ، فرصت های شاد بودن را افزایش می دهد . فواید شادی عبارت از افزایش تمرکز و توسعه قدرت تفکر ، بهبود توانایی برای حل مساله و ایجاد منابع جسمی ، فکری و اجتماعی است . مهم ترین راهکارهای عملی برای رسیدن به شادی عبارت است از : متفکر بودن ، طول دادن لحظه ها ، شاد بودن به دلیل شاد بودن ، باز خورد از نظام عصبی ، انطباق با دنیای اطراف ، مناسب بودن محیط فیزیکی و محیط اجتماعی ، فعالیت های معنا دار روزانه ، بالا بودن انگیزه تحصیل ، بهره گیری از فرصتها، خوش بین بودن ، سخت کوشی ، وظیفه شناسی ، شاد بودن در لحظه ها ، جستجوی منافع در میان چالشهای زندگی ، برخورداری از سبک زندگی منسجم ، اعتراف روزانه ، داشتن چهره ای شاد ، ایجاد تعادل در زندگی ، داشتن رژیم غذایی سالم ، ورزش منظم ، خواب خوب ، شکر گزاری ، داشتن رحم و مروت ، داشتن دست یاریگر ، شوخ طبعی ، معذرت خواهی ، کمک به دیگران ، نگاه مثبت به زندگی و پذیرش و تسلیم .</vt:lpstr>
      <vt:lpstr>انواع لبخند ها عبارت اند از: 1-لبخند دروغین 2-لبخند همراه با خشم 3-لبخند ظاهری 4-لبخند کاریزماتیک 5-لبخند واقعی 6-لبخند تحقیر آمیز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ASUS</dc:creator>
  <cp:lastModifiedBy>ASUS</cp:lastModifiedBy>
  <cp:revision>5</cp:revision>
  <dcterms:created xsi:type="dcterms:W3CDTF">2020-03-17T14:05:52Z</dcterms:created>
  <dcterms:modified xsi:type="dcterms:W3CDTF">2020-03-17T14:29:53Z</dcterms:modified>
</cp:coreProperties>
</file>