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88" r:id="rId1"/>
  </p:sldMasterIdLst>
  <p:notesMasterIdLst>
    <p:notesMasterId r:id="rId34"/>
  </p:notesMasterIdLst>
  <p:handoutMasterIdLst>
    <p:handoutMasterId r:id="rId35"/>
  </p:handoutMasterIdLst>
  <p:sldIdLst>
    <p:sldId id="294" r:id="rId2"/>
    <p:sldId id="366" r:id="rId3"/>
    <p:sldId id="341" r:id="rId4"/>
    <p:sldId id="256" r:id="rId5"/>
    <p:sldId id="342" r:id="rId6"/>
    <p:sldId id="344" r:id="rId7"/>
    <p:sldId id="343" r:id="rId8"/>
    <p:sldId id="306" r:id="rId9"/>
    <p:sldId id="345" r:id="rId10"/>
    <p:sldId id="346" r:id="rId11"/>
    <p:sldId id="347" r:id="rId12"/>
    <p:sldId id="367" r:id="rId13"/>
    <p:sldId id="368" r:id="rId14"/>
    <p:sldId id="369" r:id="rId15"/>
    <p:sldId id="370" r:id="rId16"/>
    <p:sldId id="371" r:id="rId17"/>
    <p:sldId id="372" r:id="rId18"/>
    <p:sldId id="373" r:id="rId19"/>
    <p:sldId id="374" r:id="rId20"/>
    <p:sldId id="375" r:id="rId21"/>
    <p:sldId id="376" r:id="rId22"/>
    <p:sldId id="377" r:id="rId23"/>
    <p:sldId id="378" r:id="rId24"/>
    <p:sldId id="379" r:id="rId25"/>
    <p:sldId id="380" r:id="rId26"/>
    <p:sldId id="381" r:id="rId27"/>
    <p:sldId id="382" r:id="rId28"/>
    <p:sldId id="383" r:id="rId29"/>
    <p:sldId id="384" r:id="rId30"/>
    <p:sldId id="385" r:id="rId31"/>
    <p:sldId id="386" r:id="rId32"/>
    <p:sldId id="3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14" autoAdjust="0"/>
    <p:restoredTop sz="86867" autoAdjust="0"/>
  </p:normalViewPr>
  <p:slideViewPr>
    <p:cSldViewPr>
      <p:cViewPr varScale="1">
        <p:scale>
          <a:sx n="88" d="100"/>
          <a:sy n="88" d="100"/>
        </p:scale>
        <p:origin x="-1267"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32B03D-0D39-40C5-B891-7122117B357B}" type="datetimeFigureOut">
              <a:rPr lang="en-US" smtClean="0"/>
              <a:pPr/>
              <a:t>4/10/2020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A29961-511B-4306-9228-D01820412CDF}" type="slidenum">
              <a:rPr lang="en-US" smtClean="0"/>
              <a:pPr/>
              <a:t>‹#›</a:t>
            </a:fld>
            <a:endParaRPr lang="en-US"/>
          </a:p>
        </p:txBody>
      </p:sp>
    </p:spTree>
    <p:extLst>
      <p:ext uri="{BB962C8B-B14F-4D97-AF65-F5344CB8AC3E}">
        <p14:creationId xmlns:p14="http://schemas.microsoft.com/office/powerpoint/2010/main" val="3216809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27226A-3B92-4452-B531-9CF427C5938D}" type="datetimeFigureOut">
              <a:rPr lang="en-US" smtClean="0"/>
              <a:pPr/>
              <a:t>4/10/2020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A0E0D7-0D86-40FE-8672-9BEE374A7189}" type="slidenum">
              <a:rPr lang="en-US" smtClean="0"/>
              <a:pPr/>
              <a:t>‹#›</a:t>
            </a:fld>
            <a:endParaRPr lang="en-US"/>
          </a:p>
        </p:txBody>
      </p:sp>
    </p:spTree>
    <p:extLst>
      <p:ext uri="{BB962C8B-B14F-4D97-AF65-F5344CB8AC3E}">
        <p14:creationId xmlns:p14="http://schemas.microsoft.com/office/powerpoint/2010/main" val="162058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A0E0D7-0D86-40FE-8672-9BEE374A7189}" type="slidenum">
              <a:rPr lang="en-US" smtClean="0"/>
              <a:pPr/>
              <a:t>1</a:t>
            </a:fld>
            <a:endParaRPr lang="en-US"/>
          </a:p>
        </p:txBody>
      </p:sp>
    </p:spTree>
    <p:extLst>
      <p:ext uri="{BB962C8B-B14F-4D97-AF65-F5344CB8AC3E}">
        <p14:creationId xmlns:p14="http://schemas.microsoft.com/office/powerpoint/2010/main" val="122301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0E0D7-0D86-40FE-8672-9BEE374A7189}" type="slidenum">
              <a:rPr lang="en-US" smtClean="0"/>
              <a:pPr/>
              <a:t>3</a:t>
            </a:fld>
            <a:endParaRPr lang="en-US"/>
          </a:p>
        </p:txBody>
      </p:sp>
    </p:spTree>
    <p:extLst>
      <p:ext uri="{BB962C8B-B14F-4D97-AF65-F5344CB8AC3E}">
        <p14:creationId xmlns:p14="http://schemas.microsoft.com/office/powerpoint/2010/main" val="101874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2662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2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2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6634"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smtClean="0"/>
              <a:t>Click to edit Master title style</a:t>
            </a:r>
          </a:p>
        </p:txBody>
      </p:sp>
      <p:sp>
        <p:nvSpPr>
          <p:cNvPr id="2663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6636" name="Rectangle 12"/>
          <p:cNvSpPr>
            <a:spLocks noGrp="1" noChangeArrowheads="1"/>
          </p:cNvSpPr>
          <p:nvPr>
            <p:ph type="dt" sz="quarter" idx="2"/>
          </p:nvPr>
        </p:nvSpPr>
        <p:spPr/>
        <p:txBody>
          <a:bodyPr/>
          <a:lstStyle>
            <a:lvl1pPr>
              <a:defRPr/>
            </a:lvl1pPr>
          </a:lstStyle>
          <a:p>
            <a:fld id="{A6E589D6-AEE3-45E4-85D8-633EB7FF3B18}" type="datetime1">
              <a:rPr lang="en-US" smtClean="0"/>
              <a:t>4/10/2020</a:t>
            </a:fld>
            <a:endParaRPr lang="en-US" dirty="0"/>
          </a:p>
        </p:txBody>
      </p:sp>
      <p:sp>
        <p:nvSpPr>
          <p:cNvPr id="26637" name="Rectangle 13"/>
          <p:cNvSpPr>
            <a:spLocks noGrp="1" noChangeArrowheads="1"/>
          </p:cNvSpPr>
          <p:nvPr>
            <p:ph type="ftr" sz="quarter" idx="3"/>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26638" name="Rectangle 14"/>
          <p:cNvSpPr>
            <a:spLocks noGrp="1" noChangeArrowheads="1"/>
          </p:cNvSpPr>
          <p:nvPr>
            <p:ph type="sldNum" sz="quarter" idx="4"/>
          </p:nvPr>
        </p:nvSpPr>
        <p:spPr/>
        <p:txBody>
          <a:bodyPr/>
          <a:lstStyle>
            <a:lvl1pPr>
              <a:defRPr/>
            </a:lvl1pPr>
          </a:lstStyle>
          <a:p>
            <a:fld id="{2939B89F-B6F8-48D0-BF59-2556D77496B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1295B8-D9BC-49EA-AE70-849C481BD728}" type="datetime1">
              <a:rPr lang="en-US" smtClean="0"/>
              <a:t>4/10/2020</a:t>
            </a:fld>
            <a:endParaRPr lang="en-US" dirty="0"/>
          </a:p>
        </p:txBody>
      </p:sp>
      <p:sp>
        <p:nvSpPr>
          <p:cNvPr id="5" name="Footer Placeholder 4"/>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6" name="Slide Number Placeholder 5"/>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295846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CE9F6B5-21ED-4BE9-9F97-C57D33B32791}" type="datetime1">
              <a:rPr lang="en-US" smtClean="0"/>
              <a:t>4/10/2020</a:t>
            </a:fld>
            <a:endParaRPr lang="en-US" dirty="0"/>
          </a:p>
        </p:txBody>
      </p:sp>
      <p:sp>
        <p:nvSpPr>
          <p:cNvPr id="5" name="Footer Placeholder 4"/>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6" name="Slide Number Placeholder 5"/>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15141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5692A46-BF4D-4DA3-A8FC-52CD2DD20429}" type="datetime1">
              <a:rPr lang="en-US" smtClean="0"/>
              <a:t>4/10/2020</a:t>
            </a:fld>
            <a:endParaRPr lang="en-US" dirty="0"/>
          </a:p>
        </p:txBody>
      </p:sp>
      <p:sp>
        <p:nvSpPr>
          <p:cNvPr id="5" name="Footer Placeholder 4"/>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6" name="Slide Number Placeholder 5"/>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26689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8D9C846-50AC-4D7A-A6A4-A18745DB7574}" type="datetime1">
              <a:rPr lang="en-US" smtClean="0"/>
              <a:t>4/10/2020</a:t>
            </a:fld>
            <a:endParaRPr lang="en-US" dirty="0"/>
          </a:p>
        </p:txBody>
      </p:sp>
      <p:sp>
        <p:nvSpPr>
          <p:cNvPr id="5" name="Footer Placeholder 4"/>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6" name="Slide Number Placeholder 5"/>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11738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C943583-2013-4A43-BC4E-3ED2B15E0C77}" type="datetime1">
              <a:rPr lang="en-US" smtClean="0"/>
              <a:t>4/10/2020</a:t>
            </a:fld>
            <a:endParaRPr lang="en-US" dirty="0"/>
          </a:p>
        </p:txBody>
      </p:sp>
      <p:sp>
        <p:nvSpPr>
          <p:cNvPr id="6" name="Footer Placeholder 5"/>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7" name="Slide Number Placeholder 6"/>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8683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D876870-B518-4820-9D41-93FFD0D51514}" type="datetime1">
              <a:rPr lang="en-US" smtClean="0"/>
              <a:t>4/10/2020</a:t>
            </a:fld>
            <a:endParaRPr lang="en-US" dirty="0"/>
          </a:p>
        </p:txBody>
      </p:sp>
      <p:sp>
        <p:nvSpPr>
          <p:cNvPr id="8" name="Footer Placeholder 7"/>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9" name="Slide Number Placeholder 8"/>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310727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E410444-B5F9-4A74-BE56-DA622969D295}" type="datetime1">
              <a:rPr lang="en-US" smtClean="0"/>
              <a:t>4/10/2020</a:t>
            </a:fld>
            <a:endParaRPr lang="en-US" dirty="0"/>
          </a:p>
        </p:txBody>
      </p:sp>
      <p:sp>
        <p:nvSpPr>
          <p:cNvPr id="4" name="Footer Placeholder 3"/>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5" name="Slide Number Placeholder 4"/>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151854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B971B48-E9A6-49D7-8737-18885FCC722A}" type="datetime1">
              <a:rPr lang="en-US" smtClean="0"/>
              <a:t>4/10/2020</a:t>
            </a:fld>
            <a:endParaRPr lang="en-US" dirty="0"/>
          </a:p>
        </p:txBody>
      </p:sp>
      <p:sp>
        <p:nvSpPr>
          <p:cNvPr id="3" name="Footer Placeholder 2"/>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4" name="Slide Number Placeholder 3"/>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49405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18B3D28-F91A-436F-A812-750F62908D71}" type="datetime1">
              <a:rPr lang="en-US" smtClean="0"/>
              <a:t>4/10/2020</a:t>
            </a:fld>
            <a:endParaRPr lang="en-US" dirty="0"/>
          </a:p>
        </p:txBody>
      </p:sp>
      <p:sp>
        <p:nvSpPr>
          <p:cNvPr id="6" name="Footer Placeholder 5"/>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7" name="Slide Number Placeholder 6"/>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316374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EB54544-74C6-43D2-9FAC-7151BABDE2FD}" type="datetime1">
              <a:rPr lang="en-US" smtClean="0"/>
              <a:t>4/10/2020</a:t>
            </a:fld>
            <a:endParaRPr lang="en-US" dirty="0"/>
          </a:p>
        </p:txBody>
      </p:sp>
      <p:sp>
        <p:nvSpPr>
          <p:cNvPr id="6" name="Footer Placeholder 5"/>
          <p:cNvSpPr>
            <a:spLocks noGrp="1"/>
          </p:cNvSpPr>
          <p:nvPr>
            <p:ph type="ftr" sz="quarter" idx="11"/>
          </p:nvPr>
        </p:nvSpPr>
        <p:spPr/>
        <p:txBody>
          <a:bodyPr/>
          <a:lstStyle>
            <a:lvl1pPr>
              <a:defRPr/>
            </a:lvl1pPr>
          </a:lstStyle>
          <a:p>
            <a:r>
              <a:rPr lang="fa-IR" smtClean="0"/>
              <a:t>دانشکده فنی و حرفه ای الزهرا بوشهر/درس اشنایی با معماری جهان/مدرس  خسروی لقب</a:t>
            </a:r>
            <a:endParaRPr lang="en-US" dirty="0"/>
          </a:p>
        </p:txBody>
      </p:sp>
      <p:sp>
        <p:nvSpPr>
          <p:cNvPr id="7" name="Slide Number Placeholder 6"/>
          <p:cNvSpPr>
            <a:spLocks noGrp="1"/>
          </p:cNvSpPr>
          <p:nvPr>
            <p:ph type="sldNum" sz="quarter" idx="12"/>
          </p:nvPr>
        </p:nvSpPr>
        <p:spPr/>
        <p:txBody>
          <a:bodyPr/>
          <a:lstStyle>
            <a:lvl1pPr>
              <a:defRPr/>
            </a:lvl1pPr>
          </a:lstStyle>
          <a:p>
            <a:fld id="{2939B89F-B6F8-48D0-BF59-2556D77496B6}" type="slidenum">
              <a:rPr lang="en-US" smtClean="0"/>
              <a:pPr/>
              <a:t>‹#›</a:t>
            </a:fld>
            <a:endParaRPr lang="en-US" dirty="0"/>
          </a:p>
        </p:txBody>
      </p:sp>
    </p:spTree>
    <p:extLst>
      <p:ext uri="{BB962C8B-B14F-4D97-AF65-F5344CB8AC3E}">
        <p14:creationId xmlns:p14="http://schemas.microsoft.com/office/powerpoint/2010/main" val="323789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2560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6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561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561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1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000">
                <a:effectLst>
                  <a:outerShdw blurRad="38100" dist="38100" dir="2700000" algn="tl">
                    <a:srgbClr val="010199"/>
                  </a:outerShdw>
                </a:effectLst>
              </a:defRPr>
            </a:lvl1pPr>
          </a:lstStyle>
          <a:p>
            <a:fld id="{9A9A6607-0DE3-421B-900D-F73A8BF55001}" type="datetime1">
              <a:rPr lang="en-US" smtClean="0"/>
              <a:t>4/10/2020</a:t>
            </a:fld>
            <a:endParaRPr lang="en-US" dirty="0"/>
          </a:p>
        </p:txBody>
      </p:sp>
      <p:sp>
        <p:nvSpPr>
          <p:cNvPr id="2561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000">
                <a:effectLst>
                  <a:outerShdw blurRad="38100" dist="38100" dir="2700000" algn="tl">
                    <a:srgbClr val="010199"/>
                  </a:outerShdw>
                </a:effectLst>
              </a:defRPr>
            </a:lvl1pPr>
          </a:lstStyle>
          <a:p>
            <a:r>
              <a:rPr lang="fa-IR" smtClean="0"/>
              <a:t>دانشکده فنی و حرفه ای الزهرا بوشهر/درس اشنایی با معماری جهان/مدرس  خسروی لقب</a:t>
            </a:r>
            <a:endParaRPr lang="en-US" dirty="0"/>
          </a:p>
        </p:txBody>
      </p:sp>
      <p:sp>
        <p:nvSpPr>
          <p:cNvPr id="2561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000">
                <a:effectLst>
                  <a:outerShdw blurRad="38100" dist="38100" dir="2700000" algn="tl">
                    <a:srgbClr val="010199"/>
                  </a:outerShdw>
                </a:effectLst>
              </a:defRPr>
            </a:lvl1pPr>
          </a:lstStyle>
          <a:p>
            <a:fld id="{2939B89F-B6F8-48D0-BF59-2556D77496B6}" type="slidenum">
              <a:rPr lang="en-US" smtClean="0"/>
              <a:pPr/>
              <a:t>‹#›</a:t>
            </a:fld>
            <a:endParaRPr lang="en-US" dirty="0"/>
          </a:p>
        </p:txBody>
      </p:sp>
    </p:spTree>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hf sldNum="0" hdr="0" dt="0"/>
  <p:txStyles>
    <p:titleStyle>
      <a:lvl1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1"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r" rtl="1"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r" rtl="1"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r" rtl="1"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r" rtl="1"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r" rtl="1"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r" rtl="1"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r" rtl="1"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r" rtl="1"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r" rtl="1"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audio" Target="../media/audio6.wav"/><Relationship Id="rId5" Type="http://schemas.openxmlformats.org/officeDocument/2006/relationships/image" Target="../media/image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audio" Target="../media/audio7.wav"/><Relationship Id="rId5" Type="http://schemas.openxmlformats.org/officeDocument/2006/relationships/image" Target="../media/image1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8.wav"/><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9.wav"/><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audio" Target="../media/audio11.wav"/><Relationship Id="rId5" Type="http://schemas.openxmlformats.org/officeDocument/2006/relationships/image" Target="../media/image16.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2.wav"/><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audio" Target="../media/audio13.wav"/><Relationship Id="rId6" Type="http://schemas.openxmlformats.org/officeDocument/2006/relationships/image" Target="../media/image22.png"/><Relationship Id="rId5" Type="http://schemas.openxmlformats.org/officeDocument/2006/relationships/image" Target="../media/image1.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14.wav"/><Relationship Id="rId5" Type="http://schemas.openxmlformats.org/officeDocument/2006/relationships/image" Target="../media/image2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5.wav"/><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6.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audio" Target="../media/audio17.wav"/><Relationship Id="rId6" Type="http://schemas.openxmlformats.org/officeDocument/2006/relationships/image" Target="../media/image28.png"/><Relationship Id="rId5" Type="http://schemas.openxmlformats.org/officeDocument/2006/relationships/image" Target="../media/image1.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8.wav"/><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audio" Target="../media/audio19.wav"/><Relationship Id="rId5" Type="http://schemas.openxmlformats.org/officeDocument/2006/relationships/image" Target="../media/image3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audio" Target="../media/audio20.wav"/><Relationship Id="rId5" Type="http://schemas.openxmlformats.org/officeDocument/2006/relationships/image" Target="../media/image34.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audio" Target="../media/audio21.wav"/><Relationship Id="rId5" Type="http://schemas.openxmlformats.org/officeDocument/2006/relationships/image" Target="../media/image36.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audio" Target="../media/audio22.wav"/><Relationship Id="rId5" Type="http://schemas.openxmlformats.org/officeDocument/2006/relationships/image" Target="../media/image38.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audio" Target="../media/audio23.wav"/><Relationship Id="rId5" Type="http://schemas.openxmlformats.org/officeDocument/2006/relationships/image" Target="../media/image40.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audio" Target="../media/audio24.wav"/><Relationship Id="rId5" Type="http://schemas.openxmlformats.org/officeDocument/2006/relationships/image" Target="../media/image42.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audio" Target="../media/audio4.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5.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620688"/>
            <a:ext cx="6840760"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fa-IR" smtClean="0"/>
              <a:t>دانشکده فنی و حرفه ای الزهرا بوشهر/درس اشنایی با معماری جهان/مدرس  خسروی لقب</a:t>
            </a:r>
            <a:endParaRPr lang="en-US" dirty="0"/>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539552" y="2132856"/>
            <a:ext cx="7772400" cy="1555750"/>
          </a:xfrm>
        </p:spPr>
        <p:txBody>
          <a:bodyPr/>
          <a:lstStyle/>
          <a:p>
            <a:pPr algn="just"/>
            <a:r>
              <a:rPr lang="fa-IR" sz="4000" dirty="0">
                <a:solidFill>
                  <a:srgbClr val="FFFF00"/>
                </a:solidFill>
              </a:rPr>
              <a:t>ﻧﻜﺘﻪ: </a:t>
            </a:r>
            <a:r>
              <a:rPr lang="fa-IR" sz="3600" dirty="0" smtClean="0">
                <a:solidFill>
                  <a:srgbClr val="FFFF00"/>
                </a:solidFill>
              </a:rPr>
              <a:t>ﻣﻌﻤﺎري </a:t>
            </a:r>
            <a:r>
              <a:rPr lang="fa-IR" sz="3600" dirty="0">
                <a:solidFill>
                  <a:srgbClr val="FFFF00"/>
                </a:solidFill>
              </a:rPr>
              <a:t>ژاﭘﻨﻲ ﻣﻌﻤﺎري ﻫﻤﺴﺎن ﺑﺎ </a:t>
            </a:r>
            <a:r>
              <a:rPr lang="fa-IR" sz="3600" dirty="0" smtClean="0">
                <a:solidFill>
                  <a:srgbClr val="FFFF00"/>
                </a:solidFill>
              </a:rPr>
              <a:t>اﻗﻠﻴﻢ ژاپن</a:t>
            </a:r>
            <a:r>
              <a:rPr lang="fa-IR" sz="4000" dirty="0" smtClean="0">
                <a:solidFill>
                  <a:schemeClr val="tx1"/>
                </a:solidFill>
              </a:rPr>
              <a:t> </a:t>
            </a:r>
            <a:br>
              <a:rPr lang="fa-IR" sz="4000" dirty="0" smtClean="0">
                <a:solidFill>
                  <a:schemeClr val="tx1"/>
                </a:solidFill>
              </a:rPr>
            </a:br>
            <a:r>
              <a:rPr lang="fa-IR" sz="4000" dirty="0" smtClean="0">
                <a:solidFill>
                  <a:schemeClr val="tx1"/>
                </a:solidFill>
              </a:rPr>
              <a:t>  </a:t>
            </a:r>
            <a:r>
              <a:rPr lang="fa-IR" sz="3200" dirty="0">
                <a:solidFill>
                  <a:schemeClr val="tx1"/>
                </a:solidFill>
                <a:effectLst/>
              </a:rPr>
              <a:t>ﻣﻌﻤﺎري ژاﭘﻦ ﭘﻴﻮﻧﺪي ﻋﻤﻴﻖ و ﻣﻨﻄﻘﻲ ﺑﺎ ﻃﺒﻴﻌﺖ ﺑﺮﻗﺮار ﻛﺮده اﺳﺖ . ﺗﻘﺮﻳﺒﺎ ﺗﻤﺎم ﻣﻮاد ﺳﺎﺧﺘﻤﺎﻧﻲ </a:t>
            </a:r>
            <a:r>
              <a:rPr lang="fa-IR" sz="3200" dirty="0" smtClean="0">
                <a:solidFill>
                  <a:schemeClr val="tx1"/>
                </a:solidFill>
                <a:effectLst/>
              </a:rPr>
              <a:t>رﻳﺸﻪ </a:t>
            </a:r>
            <a:r>
              <a:rPr lang="fa-IR" sz="3200" dirty="0">
                <a:solidFill>
                  <a:schemeClr val="tx1"/>
                </a:solidFill>
                <a:effectLst/>
              </a:rPr>
              <a:t>ﮔﻴﺎﻫﻲ دارﻧﺪ</a:t>
            </a:r>
            <a:r>
              <a:rPr lang="fa-IR" sz="3200" dirty="0" smtClean="0">
                <a:solidFill>
                  <a:schemeClr val="tx1"/>
                </a:solidFill>
                <a:effectLst/>
              </a:rPr>
              <a:t> ﺑﺎ </a:t>
            </a:r>
            <a:r>
              <a:rPr lang="fa-IR" sz="3200" dirty="0">
                <a:solidFill>
                  <a:schemeClr val="tx1"/>
                </a:solidFill>
                <a:effectLst/>
              </a:rPr>
              <a:t>ورود آﻳﻴﻦ ﺑﻮدا </a:t>
            </a:r>
            <a:r>
              <a:rPr lang="fa-IR" sz="3200" dirty="0" smtClean="0">
                <a:solidFill>
                  <a:schemeClr val="tx1"/>
                </a:solidFill>
                <a:effectLst/>
              </a:rPr>
              <a:t>در </a:t>
            </a:r>
            <a:r>
              <a:rPr lang="fa-IR" sz="3200" dirty="0">
                <a:solidFill>
                  <a:schemeClr val="tx1"/>
                </a:solidFill>
                <a:effectLst/>
              </a:rPr>
              <a:t>ﺳﺎل </a:t>
            </a:r>
            <a:r>
              <a:rPr lang="fa-IR" sz="3200" dirty="0" smtClean="0">
                <a:solidFill>
                  <a:schemeClr val="tx1"/>
                </a:solidFill>
                <a:effectLst/>
              </a:rPr>
              <a:t>ﻣﻴﻼدي</a:t>
            </a:r>
            <a:r>
              <a:rPr lang="fa-IR" sz="3200" dirty="0">
                <a:solidFill>
                  <a:schemeClr val="tx1"/>
                </a:solidFill>
                <a:effectLst/>
              </a:rPr>
              <a:t> 552</a:t>
            </a:r>
            <a:r>
              <a:rPr lang="fa-IR" sz="3200" dirty="0" smtClean="0">
                <a:solidFill>
                  <a:schemeClr val="tx1"/>
                </a:solidFill>
                <a:effectLst/>
              </a:rPr>
              <a:t> </a:t>
            </a:r>
            <a:r>
              <a:rPr lang="fa-IR" sz="3200" dirty="0">
                <a:solidFill>
                  <a:schemeClr val="tx1"/>
                </a:solidFill>
                <a:effectLst/>
              </a:rPr>
              <a:t>اﻛﺜﺮا ﻫﻨﺮﻫﺎي ژاﭘﻨﻲ در ﻫﻢ آﻣﻴﺨﺖ، ﺑﻪ وﻳﮋه در ﻣﻌﻤﺎري اﻳﻦ اﺗﻔﺎق ﭼﺸﻤﮕﻴﺮ ﺗﺮ اﺳﺖ</a:t>
            </a:r>
            <a:r>
              <a:rPr lang="fa-IR" sz="4000" dirty="0">
                <a:effectLst/>
              </a:rPr>
              <a:t>.</a:t>
            </a:r>
            <a:endParaRPr lang="en-US" sz="4000" dirty="0">
              <a:effectLst/>
            </a:endParaRPr>
          </a:p>
        </p:txBody>
      </p:sp>
      <p:pic>
        <p:nvPicPr>
          <p:cNvPr id="3" name="Picture 2" descr="http://ppt90.ir/wp-content/uploads/f70-معماری-ژاپن-3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878" t="22495" r="12650" b="46223"/>
          <a:stretch/>
        </p:blipFill>
        <p:spPr bwMode="auto">
          <a:xfrm>
            <a:off x="1001535" y="4810662"/>
            <a:ext cx="2129742" cy="1504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ppt90.ir/wp-content/uploads/f70-معماری-ژاپن-3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66" t="53324" r="12034" b="17121"/>
          <a:stretch/>
        </p:blipFill>
        <p:spPr bwMode="auto">
          <a:xfrm>
            <a:off x="5292080" y="4808209"/>
            <a:ext cx="2176041" cy="1421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P1407.WAV">
            <a:hlinkClick r:id="" action="ppaction://media"/>
          </p:cNvPr>
          <p:cNvPicPr>
            <a:picLocks noRot="1" noChangeAspect="1"/>
          </p:cNvPicPr>
          <p:nvPr>
            <a:wavAudioFile r:embed="rId1" name="~PP1407.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2707932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67544" y="1700808"/>
            <a:ext cx="8280920" cy="1555750"/>
          </a:xfrm>
        </p:spPr>
        <p:txBody>
          <a:bodyPr/>
          <a:lstStyle/>
          <a:p>
            <a:r>
              <a:rPr lang="fa-IR" sz="5400" dirty="0">
                <a:solidFill>
                  <a:srgbClr val="FFFF00"/>
                </a:solidFill>
              </a:rPr>
              <a:t>ﻣﻌﺎﺑﺪ ﺑﻮداﻳﻲ </a:t>
            </a:r>
            <a:r>
              <a:rPr lang="fa-IR" sz="4400" dirty="0" smtClean="0">
                <a:solidFill>
                  <a:schemeClr val="tx1"/>
                </a:solidFill>
              </a:rPr>
              <a:t/>
            </a:r>
            <a:br>
              <a:rPr lang="fa-IR" sz="4400" dirty="0" smtClean="0">
                <a:solidFill>
                  <a:schemeClr val="tx1"/>
                </a:solidFill>
              </a:rPr>
            </a:br>
            <a:r>
              <a:rPr lang="fa-IR" sz="4400" dirty="0" smtClean="0">
                <a:solidFill>
                  <a:schemeClr val="tx1"/>
                </a:solidFill>
              </a:rPr>
              <a:t> </a:t>
            </a:r>
            <a:r>
              <a:rPr lang="fa-IR" sz="3200" dirty="0">
                <a:solidFill>
                  <a:schemeClr val="tx1"/>
                </a:solidFill>
                <a:effectLst/>
              </a:rPr>
              <a:t>ﺑﺎ ﻗﺒﻮل آﻳﻴﻦ ﺑﻮدا ﺳﺎﺧﺘﻦ ﺗﭙﻪ ﻫﺎي ﺗﺪﻓﻴﻦ از ﻣﻴﺎن رﻓﺖ و ﻣﻌﺎﺑﺪ ﺟﺎﻳﮕﺰﻳﻦ آﻧﻬﺎ ﮔﺮدﻳﺪ </a:t>
            </a:r>
            <a:r>
              <a:rPr lang="fa-IR" sz="3200" dirty="0" smtClean="0">
                <a:solidFill>
                  <a:schemeClr val="tx1"/>
                </a:solidFill>
                <a:effectLst/>
              </a:rPr>
              <a:t>زﻣﻴﻦ </a:t>
            </a:r>
            <a:r>
              <a:rPr lang="fa-IR" sz="3200" dirty="0">
                <a:solidFill>
                  <a:schemeClr val="tx1"/>
                </a:solidFill>
                <a:effectLst/>
              </a:rPr>
              <a:t>اﻳﻦ ﻣﻌﺎﺑﺪ را ﻃﻮري اﻧﺘﺨﺎب ﻣﻲ </a:t>
            </a:r>
            <a:r>
              <a:rPr lang="fa-IR" sz="3200" dirty="0" smtClean="0">
                <a:solidFill>
                  <a:schemeClr val="tx1"/>
                </a:solidFill>
                <a:effectLst/>
              </a:rPr>
              <a:t>ﻛﺮد </a:t>
            </a:r>
            <a:r>
              <a:rPr lang="fa-IR" sz="3200" dirty="0">
                <a:solidFill>
                  <a:schemeClr val="tx1"/>
                </a:solidFill>
                <a:effectLst/>
              </a:rPr>
              <a:t>ﻧﺪ ﻛﻪ از ﺟﻬﺎن دﻧﻴﻮي ﻣﺘﻤﺎﻳﺰ ﺑﺎﺷﺪ و ﻧﺰدﻳﻚ ﻣﺤﻞ اﻗﺎﻣﺖ ﻣﺮدم </a:t>
            </a:r>
            <a:r>
              <a:rPr lang="fa-IR" sz="3200" dirty="0" smtClean="0">
                <a:solidFill>
                  <a:schemeClr val="tx1"/>
                </a:solidFill>
                <a:effectLst/>
              </a:rPr>
              <a:t>وﺑﺮاي </a:t>
            </a:r>
            <a:r>
              <a:rPr lang="fa-IR" sz="3200" dirty="0">
                <a:solidFill>
                  <a:schemeClr val="tx1"/>
                </a:solidFill>
                <a:effectLst/>
              </a:rPr>
              <a:t>رﻓﺖ و آﻣﺪ آﺳﺎن ﺑﺎﺷﺪ، ﺷﻴﺮواﻧﻲ ﻫﺎي ﺳﻪ ﮔﻮش ﺑﺮاي ﻣﻌﺎﺑﺪ ﺧﻮد ﻳﻜﻲ از ﻋﻼﻳﻢ ﻓﺮﻗﻪ ﺑﻮداﻳﻲ اﺳﺖ ﻛﻪ در ﻗﺮن دﻫﻢ اﻳﻦ ﺷﻴﺮواﻧﻲ ﻫﺎي ﭘﻨﺞ ﻃﺒﻘﻪ ﻣﻲ ﺳﺎﺧﺘﻨﺪ</a:t>
            </a:r>
            <a:r>
              <a:rPr lang="fa-IR" sz="3200" dirty="0" smtClean="0">
                <a:solidFill>
                  <a:schemeClr val="tx1"/>
                </a:solidFill>
                <a:effectLst/>
              </a:rPr>
              <a:t>.</a:t>
            </a:r>
            <a:r>
              <a:rPr lang="fa-IR" sz="3200" dirty="0" smtClean="0">
                <a:solidFill>
                  <a:schemeClr val="tx1"/>
                </a:solidFill>
              </a:rPr>
              <a:t/>
            </a:r>
            <a:br>
              <a:rPr lang="fa-IR" sz="3200" dirty="0" smtClean="0">
                <a:solidFill>
                  <a:schemeClr val="tx1"/>
                </a:solidFill>
              </a:rPr>
            </a:br>
            <a:r>
              <a:rPr lang="fa-IR" sz="3200" dirty="0">
                <a:solidFill>
                  <a:schemeClr val="tx1"/>
                </a:solidFill>
              </a:rPr>
              <a:t/>
            </a:r>
            <a:br>
              <a:rPr lang="fa-IR" sz="3200" dirty="0">
                <a:solidFill>
                  <a:schemeClr val="tx1"/>
                </a:solidFill>
              </a:rPr>
            </a:br>
            <a:endParaRPr lang="en-US" sz="3200" dirty="0">
              <a:solidFill>
                <a:schemeClr val="tx1"/>
              </a:solidFill>
            </a:endParaRPr>
          </a:p>
        </p:txBody>
      </p:sp>
      <p:pic>
        <p:nvPicPr>
          <p:cNvPr id="8194" name="Picture 2" descr="http://ppt90.ir/wp-content/uploads/f70-معماری-ژاپن-4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2" r="71295" b="47651"/>
          <a:stretch/>
        </p:blipFill>
        <p:spPr bwMode="auto">
          <a:xfrm>
            <a:off x="1017891" y="3933056"/>
            <a:ext cx="1551009" cy="250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ppt90.ir/wp-content/uploads/f70-معماری-ژاپن-4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5" t="51935" r="71295" b="16607"/>
          <a:stretch/>
        </p:blipFill>
        <p:spPr bwMode="auto">
          <a:xfrm>
            <a:off x="6804248" y="4433493"/>
            <a:ext cx="1466312" cy="1507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8" name="~PP2857.WAV">
            <a:hlinkClick r:id="" action="ppaction://media"/>
          </p:cNvPr>
          <p:cNvPicPr>
            <a:picLocks noRot="1" noChangeAspect="1"/>
          </p:cNvPicPr>
          <p:nvPr>
            <a:wavAudioFile r:embed="rId1" name="~PP2857.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418544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23528" y="1196752"/>
            <a:ext cx="7772400" cy="3240360"/>
          </a:xfrm>
        </p:spPr>
        <p:txBody>
          <a:bodyPr/>
          <a:lstStyle/>
          <a:p>
            <a:pPr algn="r"/>
            <a:r>
              <a:rPr lang="fa-IR" sz="3600" dirty="0">
                <a:solidFill>
                  <a:schemeClr val="tx1"/>
                </a:solidFill>
              </a:rPr>
              <a:t>در اواﺧﺮ ﻗﺮن دوازدﻫﻢ ﻣﻴﻼدي دو ﺳﺒﻚ ﺟﺪﻳﺪ ﻣﻌﻤﺎري ﻣﻌﺎﺑﺪ رواج یافت</a:t>
            </a:r>
            <a:br>
              <a:rPr lang="fa-IR" sz="3600" dirty="0">
                <a:solidFill>
                  <a:schemeClr val="tx1"/>
                </a:solidFill>
              </a:rPr>
            </a:br>
            <a:r>
              <a:rPr lang="fa-IR" sz="3600" dirty="0">
                <a:solidFill>
                  <a:schemeClr val="tx1"/>
                </a:solidFill>
              </a:rPr>
              <a:t>1-ذن شویر</a:t>
            </a:r>
            <a:br>
              <a:rPr lang="fa-IR" sz="3600" dirty="0">
                <a:solidFill>
                  <a:schemeClr val="tx1"/>
                </a:solidFill>
              </a:rPr>
            </a:br>
            <a:r>
              <a:rPr lang="fa-IR" sz="3600" dirty="0">
                <a:solidFill>
                  <a:schemeClr val="tx1"/>
                </a:solidFill>
              </a:rPr>
              <a:t>2- </a:t>
            </a:r>
            <a:r>
              <a:rPr lang="fa-IR" sz="3600" dirty="0" smtClean="0">
                <a:solidFill>
                  <a:schemeClr val="tx1"/>
                </a:solidFill>
              </a:rPr>
              <a:t>تنجیکویو</a:t>
            </a:r>
            <a:br>
              <a:rPr lang="fa-IR" sz="3600" dirty="0" smtClean="0">
                <a:solidFill>
                  <a:schemeClr val="tx1"/>
                </a:solidFill>
              </a:rPr>
            </a:br>
            <a:r>
              <a:rPr lang="fa-IR" sz="3600" dirty="0" smtClean="0">
                <a:solidFill>
                  <a:schemeClr val="tx1"/>
                </a:solidFill>
              </a:rPr>
              <a:t/>
            </a:r>
            <a:br>
              <a:rPr lang="fa-IR" sz="3600" dirty="0" smtClean="0">
                <a:solidFill>
                  <a:schemeClr val="tx1"/>
                </a:solidFill>
              </a:rPr>
            </a:br>
            <a:r>
              <a:rPr lang="fa-IR" sz="3600" dirty="0" smtClean="0">
                <a:solidFill>
                  <a:schemeClr val="tx1"/>
                </a:solidFill>
              </a:rPr>
              <a:t>وﻳﮋﮔﻲ </a:t>
            </a:r>
            <a:r>
              <a:rPr lang="fa-IR" sz="3600" dirty="0">
                <a:solidFill>
                  <a:schemeClr val="tx1"/>
                </a:solidFill>
              </a:rPr>
              <a:t>ﻣﻌﻤﺎري ﺳﺒﻚ ذن ﺷﻴﻮﻳﻮ ﻋﺒﺎرﺗﻨﺪ </a:t>
            </a:r>
            <a:r>
              <a:rPr lang="fa-IR" sz="3600" dirty="0" smtClean="0">
                <a:solidFill>
                  <a:schemeClr val="tx1"/>
                </a:solidFill>
              </a:rPr>
              <a:t>از</a:t>
            </a:r>
            <a:br>
              <a:rPr lang="fa-IR" sz="3600" dirty="0" smtClean="0">
                <a:solidFill>
                  <a:schemeClr val="tx1"/>
                </a:solidFill>
              </a:rPr>
            </a:br>
            <a:r>
              <a:rPr lang="fa-IR" sz="3600" dirty="0" smtClean="0">
                <a:solidFill>
                  <a:schemeClr val="tx1"/>
                </a:solidFill>
              </a:rPr>
              <a:t> اﻟﻒ-ﻇﺮاﻓﺖ ﺳﺎﺧﺘﻤﺎﻧﻲ</a:t>
            </a:r>
            <a:br>
              <a:rPr lang="fa-IR" sz="3600" dirty="0" smtClean="0">
                <a:solidFill>
                  <a:schemeClr val="tx1"/>
                </a:solidFill>
              </a:rPr>
            </a:br>
            <a:r>
              <a:rPr lang="fa-IR" sz="3600" dirty="0" smtClean="0">
                <a:solidFill>
                  <a:schemeClr val="tx1"/>
                </a:solidFill>
              </a:rPr>
              <a:t> </a:t>
            </a:r>
            <a:r>
              <a:rPr lang="fa-IR" sz="3600" dirty="0">
                <a:solidFill>
                  <a:schemeClr val="tx1"/>
                </a:solidFill>
              </a:rPr>
              <a:t>ب- </a:t>
            </a:r>
            <a:r>
              <a:rPr lang="fa-IR" sz="3600" dirty="0" smtClean="0">
                <a:solidFill>
                  <a:schemeClr val="tx1"/>
                </a:solidFill>
              </a:rPr>
              <a:t>ﺳﺘﻮن </a:t>
            </a:r>
            <a:r>
              <a:rPr lang="fa-IR" sz="3600" dirty="0">
                <a:solidFill>
                  <a:schemeClr val="tx1"/>
                </a:solidFill>
              </a:rPr>
              <a:t>ﻫﺎي دور </a:t>
            </a:r>
            <a:r>
              <a:rPr lang="fa-IR" sz="3600" dirty="0" smtClean="0">
                <a:solidFill>
                  <a:schemeClr val="tx1"/>
                </a:solidFill>
              </a:rPr>
              <a:t>ﻣﻌﺒﺪ</a:t>
            </a:r>
            <a:br>
              <a:rPr lang="fa-IR" sz="3600" dirty="0" smtClean="0">
                <a:solidFill>
                  <a:schemeClr val="tx1"/>
                </a:solidFill>
              </a:rPr>
            </a:br>
            <a:r>
              <a:rPr lang="fa-IR" sz="3600" dirty="0" smtClean="0">
                <a:solidFill>
                  <a:schemeClr val="tx1"/>
                </a:solidFill>
              </a:rPr>
              <a:t> ج-  </a:t>
            </a:r>
            <a:r>
              <a:rPr lang="fa-IR" sz="3600" dirty="0">
                <a:solidFill>
                  <a:schemeClr val="tx1"/>
                </a:solidFill>
              </a:rPr>
              <a:t>اﻳﺠﺎد ﻳﻚ ﭘﻨﺠﺮه ﺑﺎ ﻗﺎب ﭼﻮﺑﻲ</a:t>
            </a:r>
            <a:endParaRPr lang="en-US" sz="3600" dirty="0">
              <a:solidFill>
                <a:schemeClr val="tx1"/>
              </a:solidFill>
            </a:endParaRPr>
          </a:p>
        </p:txBody>
      </p:sp>
      <p:sp>
        <p:nvSpPr>
          <p:cNvPr id="3" name="Footer Placeholder 2"/>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4"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pic>
        <p:nvPicPr>
          <p:cNvPr id="5" name="~PP1509.WAV">
            <a:hlinkClick r:id="" action="ppaction://media"/>
          </p:cNvPr>
          <p:cNvPicPr>
            <a:picLocks noRot="1" noChangeAspect="1"/>
          </p:cNvPicPr>
          <p:nvPr>
            <a:wavAudioFile r:embed="rId1" name="~PP1509.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942254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58253" y="2060848"/>
            <a:ext cx="7772400" cy="1555750"/>
          </a:xfrm>
        </p:spPr>
        <p:txBody>
          <a:bodyPr/>
          <a:lstStyle/>
          <a:p>
            <a:pPr algn="justLow"/>
            <a:r>
              <a:rPr lang="fa-IR" dirty="0">
                <a:solidFill>
                  <a:srgbClr val="FFFF00"/>
                </a:solidFill>
              </a:rPr>
              <a:t>ﻣﻌﺎﺑﺪ ﺷﻴﻨﺘﻮﻳﺴﻢ</a:t>
            </a:r>
            <a:r>
              <a:rPr lang="fa-IR" dirty="0" smtClean="0">
                <a:solidFill>
                  <a:srgbClr val="FFFF00"/>
                </a:solidFill>
              </a:rPr>
              <a:t>:</a:t>
            </a:r>
            <a:r>
              <a:rPr lang="fa-IR" sz="2800" dirty="0" smtClean="0">
                <a:solidFill>
                  <a:schemeClr val="tx1"/>
                </a:solidFill>
              </a:rPr>
              <a:t/>
            </a:r>
            <a:br>
              <a:rPr lang="fa-IR" sz="2800" dirty="0" smtClean="0">
                <a:solidFill>
                  <a:schemeClr val="tx1"/>
                </a:solidFill>
              </a:rPr>
            </a:br>
            <a:r>
              <a:rPr lang="fa-IR" sz="2800" dirty="0" smtClean="0">
                <a:solidFill>
                  <a:schemeClr val="tx1"/>
                </a:solidFill>
              </a:rPr>
              <a:t>  </a:t>
            </a:r>
            <a:r>
              <a:rPr lang="fa-IR" sz="2800" dirty="0">
                <a:solidFill>
                  <a:schemeClr val="tx1"/>
                </a:solidFill>
              </a:rPr>
              <a:t>ﺑﻪ ﻃﻮري ﻛﻪ در ﺑﺎﻻ اﺷﺎره ﮔﺮدﻳﺪ ﺷﻴﻨﺘﻮ ﻳﻜﻲ از آﻳﻴﻦ ﻫﺎي ﺑﺎﺳﺘﺎﻧﻲ ژاﭘﻦ اﺳﺖ ﻛﻪ اﻛﻨﻮن ﭘﻴﺮوان ﺑﺴﻴﺎري دارد و ﺣﺘﻲ </a:t>
            </a:r>
            <a:r>
              <a:rPr lang="fa-IR" sz="2800" dirty="0" smtClean="0">
                <a:solidFill>
                  <a:schemeClr val="tx1"/>
                </a:solidFill>
              </a:rPr>
              <a:t>بسیاری </a:t>
            </a:r>
            <a:r>
              <a:rPr lang="fa-IR" sz="2800" dirty="0">
                <a:solidFill>
                  <a:schemeClr val="tx1"/>
                </a:solidFill>
              </a:rPr>
              <a:t>از ﻣﺮاﺳﻢ ژاﭘﻨﻲ ﺑﻪ ﺷﻴﻮه ﺷﻴﻨﺘﻮﻳﻲ اﻧﺠﺎم </a:t>
            </a:r>
            <a:r>
              <a:rPr lang="fa-IR" sz="2800" dirty="0" smtClean="0">
                <a:solidFill>
                  <a:schemeClr val="tx1"/>
                </a:solidFill>
              </a:rPr>
              <a:t>ﻣﻲ پذیرد  </a:t>
            </a:r>
            <a:r>
              <a:rPr lang="fa-IR" sz="2800" dirty="0">
                <a:solidFill>
                  <a:schemeClr val="tx1"/>
                </a:solidFill>
              </a:rPr>
              <a:t>. ﺑﻪ ﻫﻤﻴﻦ ﺧﺎﻃﺮ داراي ﻣﻌﻤﺎري ﺧﺎﺻﻲ اﺳﺖ . و ﺑﺮاي ﻣﺸﺎﻫﺪه ﺳﺎﺧﺘﻤﺎن ژاﭘﻨﻲ ﺑﻪ ﻣﻌﻨﻲ اﺧﺺ واژه، ﺑﺎﻳﺪ ﺑﻪ ﻣﻌﺎﺑﺪ ﺷﻴﻨﺘﻮ ژاﭘﻦ اﺷﺎره ﻧﻤﻮد . اﻳﻦ ﻣﻌﺎﺑﺪ ﺑﻪ ﺷﻴﻮه ﻣﻌﻤﻮل ﻫﺮ ﺑﻴﺴﺖ ﺳﺎل ﻳﻚ ﺑﺎر ﻧﺎﺑﻮد ﻣﻲ ﺷﺪﻧﺪ </a:t>
            </a:r>
            <a:r>
              <a:rPr lang="fa-IR" sz="2800" dirty="0" smtClean="0">
                <a:solidFill>
                  <a:schemeClr val="tx1"/>
                </a:solidFill>
              </a:rPr>
              <a:t>. و </a:t>
            </a:r>
            <a:r>
              <a:rPr lang="fa-IR" sz="2800" dirty="0">
                <a:solidFill>
                  <a:schemeClr val="tx1"/>
                </a:solidFill>
              </a:rPr>
              <a:t>روﻧﻮﺷﺖ ﻫﺎﻳﻲ ﺑﺮاﺑﺮ اﺻﻞ   </a:t>
            </a:r>
            <a:r>
              <a:rPr lang="fa-IR" sz="2800" dirty="0" smtClean="0">
                <a:solidFill>
                  <a:schemeClr val="tx1"/>
                </a:solidFill>
              </a:rPr>
              <a:t>ﺟﺎﻳﺸﺎنﺳﺎﺧﺘﻪ </a:t>
            </a:r>
            <a:r>
              <a:rPr lang="fa-IR" sz="2800" dirty="0">
                <a:solidFill>
                  <a:schemeClr val="tx1"/>
                </a:solidFill>
              </a:rPr>
              <a:t>ﻣﻲ ﺷﺪﻧﺪ. </a:t>
            </a:r>
            <a:r>
              <a:rPr lang="fa-IR" sz="2800" dirty="0" smtClean="0">
                <a:solidFill>
                  <a:schemeClr val="tx1"/>
                </a:solidFill>
              </a:rPr>
              <a:t/>
            </a:r>
            <a:br>
              <a:rPr lang="fa-IR" sz="2800" dirty="0" smtClean="0">
                <a:solidFill>
                  <a:schemeClr val="tx1"/>
                </a:solidFill>
              </a:rPr>
            </a:br>
            <a:r>
              <a:rPr lang="fa-IR" sz="2800" dirty="0">
                <a:solidFill>
                  <a:schemeClr val="tx1"/>
                </a:solidFill>
              </a:rPr>
              <a:t/>
            </a:r>
            <a:br>
              <a:rPr lang="fa-IR" sz="2800" dirty="0">
                <a:solidFill>
                  <a:schemeClr val="tx1"/>
                </a:solidFill>
              </a:rPr>
            </a:br>
            <a:r>
              <a:rPr lang="fa-IR" sz="2800" dirty="0" smtClean="0">
                <a:solidFill>
                  <a:srgbClr val="FF0000"/>
                </a:solidFill>
              </a:rPr>
              <a:t>ﻣﻌﺒﺪ اﻳذه</a:t>
            </a:r>
            <a:r>
              <a:rPr lang="fa-IR" sz="2800" dirty="0" smtClean="0">
                <a:solidFill>
                  <a:schemeClr val="tx1"/>
                </a:solidFill>
              </a:rPr>
              <a:t>:ﺑﺰرﮔﺘﺮﻳﻦ </a:t>
            </a:r>
            <a:r>
              <a:rPr lang="fa-IR" sz="2800" dirty="0">
                <a:solidFill>
                  <a:schemeClr val="tx1"/>
                </a:solidFill>
              </a:rPr>
              <a:t>ﻣﻌﺒﺪ آﻳﻴﻦ </a:t>
            </a:r>
            <a:r>
              <a:rPr lang="fa-IR" sz="2800" dirty="0" smtClean="0">
                <a:solidFill>
                  <a:schemeClr val="tx1"/>
                </a:solidFill>
              </a:rPr>
              <a:t>ﺷﻴﻨﺘﻮ است  </a:t>
            </a:r>
            <a:r>
              <a:rPr lang="fa-IR" sz="2800" dirty="0">
                <a:solidFill>
                  <a:schemeClr val="tx1"/>
                </a:solidFill>
              </a:rPr>
              <a:t>. ﻛﻪ ﺑﺎ ﭼﻬﺎر ﭘﺮﭼﻴﻦ ﻣﺘﺤﺪاﻟﻤﺮﻛﺰ ﺣﺼﺎر ﺑﻨﺪي ﺷﺪه اﺳﺖ.</a:t>
            </a:r>
            <a:endParaRPr lang="en-US" sz="2800" dirty="0">
              <a:solidFill>
                <a:schemeClr val="tx1"/>
              </a:solidFill>
            </a:endParaRPr>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2118.WAV">
            <a:hlinkClick r:id="" action="ppaction://media"/>
          </p:cNvPr>
          <p:cNvPicPr>
            <a:picLocks noRot="1" noChangeAspect="1"/>
          </p:cNvPicPr>
          <p:nvPr>
            <a:wavAudioFile r:embed="rId1" name="~PP2118.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017432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404664"/>
            <a:ext cx="8096307" cy="5016758"/>
          </a:xfrm>
          <a:prstGeom prst="rect">
            <a:avLst/>
          </a:prstGeom>
        </p:spPr>
        <p:txBody>
          <a:bodyPr wrap="square">
            <a:spAutoFit/>
          </a:bodyPr>
          <a:lstStyle/>
          <a:p>
            <a:pPr algn="justLow" rtl="1"/>
            <a:r>
              <a:rPr lang="fa-IR" sz="4000" dirty="0" smtClean="0">
                <a:solidFill>
                  <a:srgbClr val="FF0000"/>
                </a:solidFill>
                <a:cs typeface="2  Baran" panose="00000400000000000000" pitchFamily="2" charset="-78"/>
              </a:rPr>
              <a:t>                                   معبد ایذه</a:t>
            </a:r>
          </a:p>
          <a:p>
            <a:pPr algn="justLow" rtl="1"/>
            <a:r>
              <a:rPr lang="fa-IR" sz="2800" dirty="0" smtClean="0">
                <a:cs typeface="2  Baran" panose="00000400000000000000" pitchFamily="2" charset="-78"/>
              </a:rPr>
              <a:t>يكي از بهترين نمونه هاي به جا مانده ازاين نوع معابد ، معبد سلطنتي ” ايذه ” متعلق به الهه خورشيد مي باشد . بناي مذكور ارائه گر نحوه طراحي اين سازه هاي چوبي مي باشد و علت پايداري آنها را طي هزاران سال تبيين مي كند . اين معابد به دليل نذورات و پيشكش هايي كه عبادت كنندگان به درگاه خدايان اهدا مي نمودند ، به نوعي انبار كالا شباهت دارد . بخش اصلي كه از چوب مي باشد بر روي پايه هايي قرار دارد . بام شيبدار آن با شالي و برگ درختان پوشيده شده د از دو طرف داراي صفحات چوبي بيرون زده مي باشد كه چون يك عنصر تزئيناتي دو شاخه از بالاي بنا سر بر آورده اند . اين شاخك هاي بيرون زده به نام ” چيگي ” يا ”چيجي ” معروف هستند . در محل ورود به محوطه معبد دروازه بزرگ و چوبي قرار دارد كه ” توري ” نام دارد </a:t>
            </a:r>
            <a:endParaRPr lang="fa-IR" sz="2800" dirty="0">
              <a:cs typeface="2  Baran" panose="00000400000000000000" pitchFamily="2" charset="-78"/>
            </a:endParaRPr>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061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2237.WAV">
            <a:hlinkClick r:id="" action="ppaction://media"/>
          </p:cNvPr>
          <p:cNvPicPr>
            <a:picLocks noRot="1" noChangeAspect="1"/>
          </p:cNvPicPr>
          <p:nvPr>
            <a:wavAudioFile r:embed="rId1" name="~PP2237.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51475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449996" y="764704"/>
            <a:ext cx="7772400" cy="1555750"/>
          </a:xfrm>
        </p:spPr>
        <p:txBody>
          <a:bodyPr/>
          <a:lstStyle/>
          <a:p>
            <a:r>
              <a:rPr lang="fa-IR" dirty="0" smtClean="0"/>
              <a:t>معبد ایذه</a:t>
            </a:r>
            <a:endParaRPr lang="en-US" dirty="0"/>
          </a:p>
        </p:txBody>
      </p:sp>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225"/>
          <a:stretch/>
        </p:blipFill>
        <p:spPr bwMode="auto">
          <a:xfrm>
            <a:off x="4572000" y="3383710"/>
            <a:ext cx="3528392" cy="263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86" b="44164"/>
          <a:stretch/>
        </p:blipFill>
        <p:spPr bwMode="auto">
          <a:xfrm>
            <a:off x="539552" y="3092569"/>
            <a:ext cx="3528392" cy="321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6461"/>
          <a:stretch/>
        </p:blipFill>
        <p:spPr bwMode="auto">
          <a:xfrm>
            <a:off x="539552" y="548680"/>
            <a:ext cx="360040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pic>
        <p:nvPicPr>
          <p:cNvPr id="9" name="~PP1918.WAV">
            <a:hlinkClick r:id="" action="ppaction://media"/>
          </p:cNvPr>
          <p:cNvPicPr>
            <a:picLocks noRot="1" noChangeAspect="1"/>
          </p:cNvPicPr>
          <p:nvPr>
            <a:wavAudioFile r:embed="rId1" name="~PP1918.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1247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endParaRPr lang="en-US"/>
          </a:p>
        </p:txBody>
      </p:sp>
      <p:sp>
        <p:nvSpPr>
          <p:cNvPr id="3" name="Subtitle 2"/>
          <p:cNvSpPr>
            <a:spLocks noGrp="1"/>
          </p:cNvSpPr>
          <p:nvPr>
            <p:ph type="subTitle" sz="quarter" idx="1"/>
          </p:nvPr>
        </p:nvSpPr>
        <p:spPr/>
        <p:txBody>
          <a:bodyPr/>
          <a:lstStyle/>
          <a:p>
            <a:endParaRPr lang="en-US"/>
          </a:p>
        </p:txBody>
      </p:sp>
      <p:pic>
        <p:nvPicPr>
          <p:cNvPr id="5122" name="Picture 2" descr="نماهای خانة شودن در معابد ژاپنی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781" y="908720"/>
            <a:ext cx="7848872" cy="52565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spTree>
    <p:extLst>
      <p:ext uri="{BB962C8B-B14F-4D97-AF65-F5344CB8AC3E}">
        <p14:creationId xmlns:p14="http://schemas.microsoft.com/office/powerpoint/2010/main" val="821904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467544" y="164232"/>
            <a:ext cx="8056996" cy="1752600"/>
          </a:xfrm>
        </p:spPr>
        <p:txBody>
          <a:bodyPr/>
          <a:lstStyle/>
          <a:p>
            <a:r>
              <a:rPr lang="fa-IR" sz="4400" dirty="0" smtClean="0">
                <a:solidFill>
                  <a:srgbClr val="FFC000"/>
                </a:solidFill>
                <a:effectLst/>
              </a:rPr>
              <a:t>زﻳﺎرﺗﮕﺎه ژاﭘﻨﻲ:</a:t>
            </a:r>
          </a:p>
          <a:p>
            <a:r>
              <a:rPr lang="fa-IR" dirty="0" smtClean="0">
                <a:solidFill>
                  <a:srgbClr val="FF0000"/>
                </a:solidFill>
              </a:rPr>
              <a:t>  </a:t>
            </a:r>
            <a:r>
              <a:rPr lang="fa-IR" dirty="0" smtClean="0"/>
              <a:t>در </a:t>
            </a:r>
            <a:r>
              <a:rPr lang="fa-IR" dirty="0"/>
              <a:t>ژاﭘﻦ ﺑﻨﺎﻫﺎﻳﻲ وﺟﻮد دارد ﻛﻪ ﺑﻪ ﻧﺎم ﻫﺎﺷﻴﺮا  ﻛﻪ از ﻗﺪﻳﻢ ﺑﺮاي ﻧﮕﺎﻫﺪاري اﺷﻴﺎ ﺳﺎﺧﺘﻪ ﻣﻲ ﺷﺪﻧﺪ . از ﺟﻤﻠﻪ آﻧﻬﺎ ﺳﺘﻮن ﻫﺎﻳﻲ اﺳﺖ ﻛﻪ دﺳﺖ ﺳﺎزﻧﺪ و  ﺳﻤﺒﻞ ﺣﺎﺻﻠﺨﻴﺰي، از اﻳﻦ ﮔﻮﻧﻪ  </a:t>
            </a:r>
            <a:r>
              <a:rPr lang="fa-IR" dirty="0" smtClean="0"/>
              <a:t>زﻳﺎرﺗﮕﺎه </a:t>
            </a:r>
            <a:r>
              <a:rPr lang="fa-IR" dirty="0"/>
              <a:t>ﻫﺎ ﻣﻲ ﺗﻮان </a:t>
            </a:r>
            <a:r>
              <a:rPr lang="fa-IR" dirty="0" smtClean="0"/>
              <a:t>ﺑﻪ</a:t>
            </a:r>
            <a:r>
              <a:rPr lang="fa-IR" dirty="0"/>
              <a:t> «اﻣﻴﻮا»</a:t>
            </a:r>
            <a:r>
              <a:rPr lang="fa-IR" dirty="0" smtClean="0"/>
              <a:t>  </a:t>
            </a:r>
            <a:r>
              <a:rPr lang="fa-IR" dirty="0"/>
              <a:t>«ﻣﻴﺎره</a:t>
            </a:r>
            <a:r>
              <a:rPr lang="fa-IR" dirty="0" smtClean="0"/>
              <a:t>» </a:t>
            </a:r>
            <a:r>
              <a:rPr lang="fa-IR" dirty="0"/>
              <a:t>اﺷﺎره ﻛﺮد ﻛﻪ در ﻫﺮ ﻳﻚ از آﻧﻬﺎ اﺷﻴﺎﻳﻲ ﻧﮕﻬﺪاري ﻣﻲ ﺷﻮد</a:t>
            </a:r>
            <a:r>
              <a:rPr lang="fa-IR" dirty="0" smtClean="0"/>
              <a:t>.</a:t>
            </a:r>
          </a:p>
          <a:p>
            <a:pPr algn="r"/>
            <a:r>
              <a:rPr lang="fa-IR" dirty="0">
                <a:solidFill>
                  <a:srgbClr val="FF0000"/>
                </a:solidFill>
              </a:rPr>
              <a:t>زﻳﺎرﺗﮕﺎه ﻣﻌﻤﻮﻻ از ﺳﻪ ﺑﺨﺶ ﻋﻤﺪه ﺳﺎﺧﺘﻪ ﺷﺪه </a:t>
            </a:r>
            <a:r>
              <a:rPr lang="fa-IR" dirty="0" smtClean="0">
                <a:solidFill>
                  <a:srgbClr val="FF0000"/>
                </a:solidFill>
              </a:rPr>
              <a:t>اﻧﺪ</a:t>
            </a:r>
          </a:p>
          <a:p>
            <a:pPr algn="r"/>
            <a:r>
              <a:rPr lang="fa-IR" dirty="0" smtClean="0"/>
              <a:t>1-ﻣﺤﺮاب</a:t>
            </a:r>
            <a:endParaRPr lang="fa-IR" dirty="0"/>
          </a:p>
          <a:p>
            <a:pPr algn="r"/>
            <a:r>
              <a:rPr lang="fa-IR" dirty="0"/>
              <a:t> </a:t>
            </a:r>
            <a:r>
              <a:rPr lang="fa-IR" dirty="0" smtClean="0"/>
              <a:t>2- ﺳﺎﻟﻦ </a:t>
            </a:r>
            <a:r>
              <a:rPr lang="fa-IR" dirty="0"/>
              <a:t>ﻋﺒﺎدت </a:t>
            </a:r>
            <a:endParaRPr lang="fa-IR" dirty="0" smtClean="0"/>
          </a:p>
          <a:p>
            <a:pPr algn="r"/>
            <a:r>
              <a:rPr lang="fa-IR" dirty="0" smtClean="0"/>
              <a:t>3-داﻻﻧﻲ </a:t>
            </a:r>
            <a:r>
              <a:rPr lang="fa-IR" dirty="0"/>
              <a:t>ﻣﺮﺗﺒﻂ ﺑﺎ دو ﻓﻀﺎي </a:t>
            </a:r>
            <a:r>
              <a:rPr lang="fa-IR" dirty="0" smtClean="0"/>
              <a:t> فوق </a:t>
            </a:r>
          </a:p>
          <a:p>
            <a:pPr algn="r"/>
            <a:r>
              <a:rPr lang="fa-IR" dirty="0" smtClean="0"/>
              <a:t>ﺑﺎم </a:t>
            </a:r>
            <a:r>
              <a:rPr lang="fa-IR" dirty="0"/>
              <a:t>ﻣﺮﻛﺒﻲ اﻳﻦ ﺳﻪ ﻓﻀﺎ را ﺑﻪ ﻫﻢ </a:t>
            </a:r>
            <a:r>
              <a:rPr lang="fa-IR" dirty="0" smtClean="0"/>
              <a:t>مرتبط می کند.  </a:t>
            </a:r>
            <a:endParaRPr lang="en-US" dirty="0"/>
          </a:p>
        </p:txBody>
      </p:sp>
      <p:pic>
        <p:nvPicPr>
          <p:cNvPr id="4"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icture 4" descr="gz22vpup2a-Miyajima%20Shrine%20at%20Sunset,%20Miyajima,%20Japan.jpg"/>
          <p:cNvPicPr>
            <a:picLocks noChangeAspect="1"/>
          </p:cNvPicPr>
          <p:nvPr/>
        </p:nvPicPr>
        <p:blipFill>
          <a:blip r:embed="rId4" cstate="print"/>
          <a:stretch>
            <a:fillRect/>
          </a:stretch>
        </p:blipFill>
        <p:spPr>
          <a:xfrm>
            <a:off x="179512" y="3933056"/>
            <a:ext cx="1910578" cy="2366384"/>
          </a:xfrm>
          <a:prstGeom prst="rect">
            <a:avLst/>
          </a:prstGeom>
          <a:ln>
            <a:noFill/>
          </a:ln>
          <a:effectLst>
            <a:softEdge rad="112500"/>
          </a:effectLst>
        </p:spPr>
      </p:pic>
      <p:pic>
        <p:nvPicPr>
          <p:cNvPr id="6" name="~PP2859.WAV">
            <a:hlinkClick r:id="" action="ppaction://media"/>
          </p:cNvPr>
          <p:cNvPicPr>
            <a:picLocks noRot="1" noChangeAspect="1"/>
          </p:cNvPicPr>
          <p:nvPr>
            <a:wavAudioFile r:embed="rId1" name="~PP2859.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19652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395536" y="44624"/>
            <a:ext cx="8640960" cy="5018112"/>
          </a:xfrm>
        </p:spPr>
        <p:txBody>
          <a:bodyPr/>
          <a:lstStyle/>
          <a:p>
            <a:r>
              <a:rPr lang="fa-IR" sz="3600" dirty="0">
                <a:solidFill>
                  <a:srgbClr val="FFC000"/>
                </a:solidFill>
                <a:effectLst/>
              </a:rPr>
              <a:t>ﺧﺎﻧﻪ ژاﭘﻨﻲ: </a:t>
            </a:r>
            <a:endParaRPr lang="fa-IR" sz="3600" dirty="0" smtClean="0">
              <a:solidFill>
                <a:srgbClr val="FFC000"/>
              </a:solidFill>
              <a:effectLst/>
            </a:endParaRPr>
          </a:p>
          <a:p>
            <a:pPr algn="just"/>
            <a:r>
              <a:rPr lang="fa-IR" sz="2400" dirty="0" smtClean="0"/>
              <a:t>                  </a:t>
            </a:r>
            <a:r>
              <a:rPr lang="fa-IR" dirty="0" smtClean="0"/>
              <a:t>ﺧﺎﻧﻪ </a:t>
            </a:r>
            <a:r>
              <a:rPr lang="fa-IR" dirty="0"/>
              <a:t>ژاﭘﻨﻲ اﻋﻢ از ﻣﺤﻘﺮاﻧﻪ ﻳﺎ ﺑﺎ ﺷﻜﻮه ﺗﺎ ﻫﻤﻴﻦ اواﺧﺮ ﻣﻄﺎﺑﻖ اﺻﻮل ﺳﺎﺧﺘﻤﺎﻧﻲ و ﻫﻨﺮي ﻣﻌﺎﺑﺪ ﺷﻴﻨﺘﻮ و ﭼﺎﻳﺨﺎﻧﻪ ﻃﺮاﺣﻲ ﻣﻲ ﺷﺪ . ﺧﺎﻧﻪ ژاﭘﻨﻲ ﺧﻼف ﻣﻌﻤﺎري اﻳﺮاﻧﻲ ﺑﺮوﻧﮕﺮا اﺳﺖ و در ﻫﺮ ﺟﺎ ﻛﻪ ﻣﻴﺴﺮ ﺑﺎﺷﺪ در داﺧﻞ ﻳﻚ ﺑﺎغ ﺣﺼﺎر ﺑﻨﺪي ﺷﺪه ﺑﺎ ﭘﺮﭼﻴﻦ ﻫﺎي ﺧﻴﺰراﻧﻲ ﻛﻪ  ﺧﻮد ﻳﻚ ﻋﻨﺼﺮ زﻳﺒﺎﻳﻲ آﻓﺮﻳﻦ اﺳﺖ، ﻗﺮار داده ﺷﺪه اﺳﺖ . ﻳﻜﻨﻮاﺧﺘﻲ و ﻫﻤﺎﻫﻨﮕﻲ ﺗﻨﺎﺳﺐ ﻫﺎ ﺑﺎ اﺳﺘﻔﺎده از زﻳﺮاﻧﺪاز </a:t>
            </a:r>
            <a:r>
              <a:rPr lang="fa-IR" dirty="0" smtClean="0"/>
              <a:t>(ﺗﺎﺗﺎﻣﻲ ) </a:t>
            </a:r>
            <a:r>
              <a:rPr lang="fa-IR" dirty="0"/>
              <a:t>ﺳﻨﺘﻲ ﺑﻪ ﻋﻨﻮان واﺣﺪي ﺑﺮاي اﺑﻌﺎد اﺗﺎﻗﻬﺎ ﺗﺎﻣﻴﻦ </a:t>
            </a:r>
            <a:r>
              <a:rPr lang="fa-IR" dirty="0" smtClean="0"/>
              <a:t>ﻣﻲ شد </a:t>
            </a:r>
            <a:r>
              <a:rPr lang="fa-IR" dirty="0"/>
              <a:t>.  </a:t>
            </a:r>
            <a:endParaRPr lang="fa-IR" sz="2400" dirty="0" smtClean="0"/>
          </a:p>
          <a:p>
            <a:r>
              <a:rPr lang="fa-IR" sz="2400" dirty="0" smtClean="0"/>
              <a:t>.</a:t>
            </a:r>
          </a:p>
          <a:p>
            <a:endParaRPr lang="en-US" sz="2400" dirty="0"/>
          </a:p>
        </p:txBody>
      </p:sp>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icture 4" descr="clip-image0021.jpg"/>
          <p:cNvPicPr>
            <a:picLocks noChangeAspect="1"/>
          </p:cNvPicPr>
          <p:nvPr/>
        </p:nvPicPr>
        <p:blipFill>
          <a:blip r:embed="rId3" cstate="print"/>
          <a:stretch>
            <a:fillRect/>
          </a:stretch>
        </p:blipFill>
        <p:spPr>
          <a:xfrm>
            <a:off x="281445" y="4293096"/>
            <a:ext cx="2778387" cy="1728192"/>
          </a:xfrm>
          <a:prstGeom prst="rect">
            <a:avLst/>
          </a:prstGeom>
          <a:ln>
            <a:noFill/>
          </a:ln>
          <a:effectLst>
            <a:softEdge rad="112500"/>
          </a:effectLst>
        </p:spPr>
      </p:pic>
      <p:pic>
        <p:nvPicPr>
          <p:cNvPr id="6" name="Picture 5" descr="151.jpg"/>
          <p:cNvPicPr>
            <a:picLocks noChangeAspect="1"/>
          </p:cNvPicPr>
          <p:nvPr/>
        </p:nvPicPr>
        <p:blipFill>
          <a:blip r:embed="rId4" cstate="print"/>
          <a:stretch>
            <a:fillRect/>
          </a:stretch>
        </p:blipFill>
        <p:spPr>
          <a:xfrm>
            <a:off x="5508104" y="4149080"/>
            <a:ext cx="3421606" cy="2304256"/>
          </a:xfrm>
          <a:prstGeom prst="rect">
            <a:avLst/>
          </a:prstGeom>
          <a:ln>
            <a:noFill/>
          </a:ln>
          <a:effectLst>
            <a:softEdge rad="112500"/>
          </a:effectLst>
        </p:spPr>
      </p:pic>
      <p:pic>
        <p:nvPicPr>
          <p:cNvPr id="7" name="Picture 2" descr="دانشگاه فنی و حرفه‌ای استان بوشهر برای تکمیل ظرفیت دانشجو می‌پذیر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pic>
        <p:nvPicPr>
          <p:cNvPr id="8" name="~PP3067.WAV">
            <a:hlinkClick r:id="" action="ppaction://media"/>
          </p:cNvPr>
          <p:cNvPicPr>
            <a:picLocks noRot="1" noChangeAspect="1"/>
          </p:cNvPicPr>
          <p:nvPr>
            <a:wavAudioFile r:embed="rId1" name="~PP3067.WAV"/>
          </p:nvPr>
        </p:nvPicPr>
        <p:blipFill>
          <a:blip r:embed="rId6"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551321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3.bmp"/>
          <p:cNvPicPr>
            <a:picLocks noChangeAspect="1"/>
          </p:cNvPicPr>
          <p:nvPr/>
        </p:nvPicPr>
        <p:blipFill>
          <a:blip r:embed="rId3" cstate="print"/>
          <a:stretch>
            <a:fillRect/>
          </a:stretch>
        </p:blipFill>
        <p:spPr>
          <a:xfrm>
            <a:off x="1043608" y="1412776"/>
            <a:ext cx="6984776" cy="4464496"/>
          </a:xfrm>
          <a:prstGeom prst="rect">
            <a:avLst/>
          </a:prstGeom>
          <a:ln>
            <a:noFill/>
          </a:ln>
          <a:effectLst>
            <a:softEdge rad="112500"/>
          </a:effectLst>
        </p:spPr>
      </p:pic>
      <p:pic>
        <p:nvPicPr>
          <p:cNvPr id="3"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1166.WAV">
            <a:hlinkClick r:id="" action="ppaction://media"/>
          </p:cNvPr>
          <p:cNvPicPr>
            <a:picLocks noRot="1" noChangeAspect="1"/>
          </p:cNvPicPr>
          <p:nvPr>
            <a:wavAudioFile r:embed="rId1" name="~PP1166.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95073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23528" y="307912"/>
            <a:ext cx="7772400" cy="1555750"/>
          </a:xfrm>
        </p:spPr>
        <p:txBody>
          <a:bodyPr/>
          <a:lstStyle/>
          <a:p>
            <a:r>
              <a:rPr lang="fa-IR" dirty="0" smtClean="0"/>
              <a:t>بسم الله الرحمن الرحیم</a:t>
            </a:r>
            <a:br>
              <a:rPr lang="fa-IR" dirty="0" smtClean="0"/>
            </a:br>
            <a:endParaRPr lang="en-US" dirty="0"/>
          </a:p>
        </p:txBody>
      </p:sp>
      <p:sp>
        <p:nvSpPr>
          <p:cNvPr id="3" name="Subtitle 2"/>
          <p:cNvSpPr>
            <a:spLocks noGrp="1"/>
          </p:cNvSpPr>
          <p:nvPr>
            <p:ph type="subTitle" sz="quarter" idx="1"/>
          </p:nvPr>
        </p:nvSpPr>
        <p:spPr>
          <a:xfrm>
            <a:off x="1374246" y="1340768"/>
            <a:ext cx="6400800" cy="2400672"/>
          </a:xfrm>
        </p:spPr>
        <p:txBody>
          <a:bodyPr/>
          <a:lstStyle/>
          <a:p>
            <a:r>
              <a:rPr lang="fa-IR" dirty="0" smtClean="0"/>
              <a:t>وزارت علوم و تحقیقات فناوری</a:t>
            </a:r>
          </a:p>
          <a:p>
            <a:r>
              <a:rPr lang="fa-IR" dirty="0" smtClean="0"/>
              <a:t>دانشگاه فنی و حرفه ای</a:t>
            </a:r>
          </a:p>
          <a:p>
            <a:r>
              <a:rPr lang="fa-IR" dirty="0" smtClean="0"/>
              <a:t>دانشکده دخترانه الزهرا بوشهر </a:t>
            </a:r>
          </a:p>
          <a:p>
            <a:r>
              <a:rPr lang="fa-IR" dirty="0" smtClean="0"/>
              <a:t>مدرس : خسروی لقب</a:t>
            </a:r>
          </a:p>
          <a:p>
            <a:r>
              <a:rPr lang="fa-IR" dirty="0" smtClean="0"/>
              <a:t>مقطع کاردانی /رشته معماری</a:t>
            </a:r>
          </a:p>
          <a:p>
            <a:r>
              <a:rPr lang="fa-IR" dirty="0"/>
              <a:t>درس : آشنایی با معماری جهان</a:t>
            </a:r>
          </a:p>
          <a:p>
            <a:r>
              <a:rPr lang="fa-IR" dirty="0"/>
              <a:t>(معماری ژاپن</a:t>
            </a:r>
            <a:r>
              <a:rPr lang="fa-IR" dirty="0" smtClean="0"/>
              <a:t>)</a:t>
            </a:r>
          </a:p>
          <a:p>
            <a:r>
              <a:rPr lang="fa-IR" dirty="0" smtClean="0"/>
              <a:t>جلسه: ششم</a:t>
            </a:r>
          </a:p>
          <a:p>
            <a:r>
              <a:rPr lang="fa-IR" sz="2000" dirty="0" smtClean="0">
                <a:effectLst/>
              </a:rPr>
              <a:t>منبع : آشنایی با معماری جهان /مولف  دکتر محمد ابراهیم زارعی</a:t>
            </a:r>
          </a:p>
        </p:txBody>
      </p:sp>
      <p:pic>
        <p:nvPicPr>
          <p:cNvPr id="4"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pic>
        <p:nvPicPr>
          <p:cNvPr id="6" name="~PP1489.WAV">
            <a:hlinkClick r:id="" action="ppaction://media"/>
          </p:cNvPr>
          <p:cNvPicPr>
            <a:picLocks noRot="1" noChangeAspect="1"/>
          </p:cNvPicPr>
          <p:nvPr>
            <a:wavAudioFile r:embed="rId1" name="~PP1489.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692710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1568" y="1085787"/>
            <a:ext cx="8136904" cy="4647426"/>
          </a:xfrm>
          <a:prstGeom prst="rect">
            <a:avLst/>
          </a:prstGeom>
        </p:spPr>
        <p:txBody>
          <a:bodyPr wrap="square">
            <a:spAutoFit/>
          </a:bodyPr>
          <a:lstStyle/>
          <a:p>
            <a:pPr algn="justLow" rtl="1"/>
            <a:r>
              <a:rPr lang="fa-IR" sz="3200" dirty="0">
                <a:solidFill>
                  <a:srgbClr val="FFC000"/>
                </a:solidFill>
              </a:rPr>
              <a:t>ﻛﻦ </a:t>
            </a:r>
            <a:r>
              <a:rPr lang="fa-IR" sz="3200" dirty="0" smtClean="0">
                <a:solidFill>
                  <a:srgbClr val="FFC000"/>
                </a:solidFill>
              </a:rPr>
              <a:t>(ﻣﺪوﻻر ﻓﻀﺎﻫﺎي</a:t>
            </a:r>
            <a:r>
              <a:rPr lang="en-US" sz="3200" dirty="0" smtClean="0">
                <a:solidFill>
                  <a:srgbClr val="FFC000"/>
                </a:solidFill>
              </a:rPr>
              <a:t> </a:t>
            </a:r>
            <a:r>
              <a:rPr lang="fa-IR" sz="3200" dirty="0" smtClean="0">
                <a:solidFill>
                  <a:srgbClr val="FFC000"/>
                </a:solidFill>
              </a:rPr>
              <a:t>ژاﭘﻨﻲ </a:t>
            </a:r>
            <a:r>
              <a:rPr lang="fa-IR" sz="3200" dirty="0">
                <a:solidFill>
                  <a:srgbClr val="FFC000"/>
                </a:solidFill>
              </a:rPr>
              <a:t>):</a:t>
            </a:r>
          </a:p>
          <a:p>
            <a:pPr algn="justLow" rtl="1"/>
            <a:r>
              <a:rPr lang="fa-IR" sz="2400" dirty="0"/>
              <a:t>  در ﻣﻌﻤﺎري ژاﭘﻨﻲ ﻣﻘﻴﺎس ﺑﺎ ﭘﻴﻤﻮﻧﻲ وﺟﻮد دارد ﻛﻪ ﺑﺮ اﺳﺎس آن ﺳﺎﺧﺘﻤﺎن را ﺑﻨﻴﺎد ﻣﻲ ﮔﺬارد . </a:t>
            </a:r>
            <a:endParaRPr lang="fa-IR" sz="2400" dirty="0" smtClean="0"/>
          </a:p>
          <a:p>
            <a:pPr algn="justLow" rtl="1"/>
            <a:endParaRPr lang="fa-IR" sz="2400" dirty="0"/>
          </a:p>
          <a:p>
            <a:pPr algn="justLow" rtl="1"/>
            <a:r>
              <a:rPr lang="fa-IR" sz="2400" dirty="0">
                <a:solidFill>
                  <a:srgbClr val="C00000"/>
                </a:solidFill>
              </a:rPr>
              <a:t>ﺷﺎﻛﻮ</a:t>
            </a:r>
            <a:r>
              <a:rPr lang="fa-IR" sz="2400" dirty="0"/>
              <a:t> </a:t>
            </a:r>
            <a:r>
              <a:rPr lang="fa-IR" sz="2400" dirty="0" smtClean="0"/>
              <a:t>واﺣﺪ </a:t>
            </a:r>
            <a:r>
              <a:rPr lang="fa-IR" sz="2400" dirty="0"/>
              <a:t>اﻧﺪازه ﮔﻴﺮي ﺳﻨﺘﻲ ژاﭘﻦ در اﺻﻞ از ﭼﻴﻦ آﻣﺪه است . </a:t>
            </a:r>
            <a:endParaRPr lang="fa-IR" sz="2400" dirty="0" smtClean="0"/>
          </a:p>
          <a:p>
            <a:pPr algn="justLow" rtl="1"/>
            <a:endParaRPr lang="fa-IR" sz="2400" dirty="0" smtClean="0"/>
          </a:p>
          <a:p>
            <a:pPr algn="justLow" rtl="1"/>
            <a:r>
              <a:rPr lang="fa-IR" sz="2400" dirty="0" smtClean="0">
                <a:solidFill>
                  <a:srgbClr val="C00000"/>
                </a:solidFill>
              </a:rPr>
              <a:t>ﻛﻦ</a:t>
            </a:r>
            <a:r>
              <a:rPr lang="fa-IR" sz="2400" dirty="0" smtClean="0"/>
              <a:t> </a:t>
            </a:r>
            <a:r>
              <a:rPr lang="fa-IR" sz="2400" dirty="0"/>
              <a:t>واﺣﺪ دﻳﮕﺮ ﺳﻨﺠﺶ در ﻧﻴﻤﻪ دوم ﻗﺮون وﺳﻄﻲ در ژاﭘﻦ ﺑﻮد . اﻳﻦ واﺣﺪ در اﺑﺘﺪا ﺑﺮاي ﻓﺎﺻﻠﻪ ﺑﻴﻦ دو ﺳﺘﻮن ﺑﻪ ﻛﺎر ﻣﻲ رﻓﺖ . اﻳﻦ واﺣﺪ ﻧﻪ ﺗﻨﻬﺎ ﺑﺮاي ﺳﻨﺠﺶ اﺑﻌﺎد و ﻓﻀﺎﻫﺎ ﺑﻠﻜﻪ ﺑﻪ ﺻﻮرت ﻣﺪوﻟﻲ زﻳﺒﺎ در ﺳﺎزه، ﻣ ﺼﺎﻟﺢ و ﻧﻤﺎي ﻣﻌﻤﺎري ﺑﻪ ﻛﺎر ﻣﻲ رﻓﺖ و ﺑﻪ آﻧﻬﺎ ﻧﻈﻢ ﻣﻲ ﺑﺨﺸﻴﺪ.  اﺑﻌﺎد اﺗﺎق ﺗﻮﺳﻂ ﺗﻌﺪاد ﺣﺼﻴﺮﻫﺎي ﻛﻒ آن ﺗﻌﻴﻴﻦ ﻣﻲ ﺷﺪﻧﺪ . اﻧﺪازه ﺣﺼﻴﺮ ﻛﻒ در اﺻﻞ ﺑﺮاي ﺟﺎي دادن ﺑﻪ دو اﻧﺴﺎن در ﺣﺎﻟﺖ ﻧﺸﺴته یا یک انسان در حالت خوابیده طراحی می شد . </a:t>
            </a:r>
            <a:endParaRPr lang="en-US" sz="2400" dirty="0"/>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2386.WAV">
            <a:hlinkClick r:id="" action="ppaction://media"/>
          </p:cNvPr>
          <p:cNvPicPr>
            <a:picLocks noRot="1" noChangeAspect="1"/>
          </p:cNvPicPr>
          <p:nvPr>
            <a:wavAudioFile r:embed="rId1" name="~PP2386.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1751054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196752"/>
            <a:ext cx="8316416" cy="3539430"/>
          </a:xfrm>
          <a:prstGeom prst="rect">
            <a:avLst/>
          </a:prstGeom>
        </p:spPr>
        <p:txBody>
          <a:bodyPr wrap="square">
            <a:spAutoFit/>
          </a:bodyPr>
          <a:lstStyle/>
          <a:p>
            <a:pPr algn="justLow" rtl="1"/>
            <a:r>
              <a:rPr lang="fa-IR" sz="2800" dirty="0"/>
              <a:t>دﻳﻮارﻫﺎي اﺗﺎق ﻗﺎﺑﻞ ﺣﺮﻛﺘﻨﺪ </a:t>
            </a:r>
            <a:r>
              <a:rPr lang="fa-IR" sz="2800" dirty="0" smtClean="0"/>
              <a:t>. </a:t>
            </a:r>
            <a:r>
              <a:rPr lang="fa-IR" sz="2800" dirty="0"/>
              <a:t>ﺣﺘﻲ دﻳﻮارﻫﺎي ﺧﺎرﺟﻲ</a:t>
            </a:r>
            <a:r>
              <a:rPr lang="fa-IR" sz="2800" dirty="0" smtClean="0"/>
              <a:t> </a:t>
            </a:r>
            <a:r>
              <a:rPr lang="fa-IR" sz="2800" dirty="0"/>
              <a:t>اﺗﺎق را ﻣﻲ ﺗﻮان از ﺟﺎ ﺑﺮﻛﻨﺪ.  ژاﭘﻨﻲ ﻫﺎ ﺧﺎﻧﻪ ﻫﺎي ﺧﻮد را از ﭼﻮب ﻣﻲ ﺳﺎزﻧﺪ </a:t>
            </a:r>
            <a:r>
              <a:rPr lang="fa-IR" sz="2800" dirty="0" smtClean="0"/>
              <a:t>.</a:t>
            </a:r>
          </a:p>
          <a:p>
            <a:pPr algn="justLow" rtl="1"/>
            <a:r>
              <a:rPr lang="fa-IR" sz="2800" dirty="0" smtClean="0"/>
              <a:t> </a:t>
            </a:r>
            <a:r>
              <a:rPr lang="fa-IR" sz="2800" dirty="0"/>
              <a:t>ﺑﻪ ﻧﺪرت از ﻳﻚ ﻳﺎ دو </a:t>
            </a:r>
            <a:r>
              <a:rPr lang="fa-IR" sz="2800" dirty="0" smtClean="0"/>
              <a:t>ﻃﺒﻘﻪ</a:t>
            </a:r>
            <a:r>
              <a:rPr lang="fa-IR" sz="2800" dirty="0"/>
              <a:t> ﺑﻪ ﻋﻠﺖ زﻟﺰﻟﻪ ﺧﻴﺰي زﻳﺎد،</a:t>
            </a:r>
            <a:r>
              <a:rPr lang="fa-IR" sz="2800" dirty="0" smtClean="0"/>
              <a:t> </a:t>
            </a:r>
            <a:r>
              <a:rPr lang="fa-IR" sz="2800" dirty="0"/>
              <a:t>در ﻣﻲ ﮔﺬرد </a:t>
            </a:r>
            <a:r>
              <a:rPr lang="fa-IR" sz="2800" dirty="0" smtClean="0"/>
              <a:t>.</a:t>
            </a:r>
          </a:p>
          <a:p>
            <a:pPr algn="justLow" rtl="1"/>
            <a:endParaRPr lang="fa-IR" sz="2800" dirty="0" smtClean="0"/>
          </a:p>
          <a:p>
            <a:pPr algn="justLow" rtl="1"/>
            <a:r>
              <a:rPr lang="fa-IR" sz="2800" dirty="0" smtClean="0"/>
              <a:t>در </a:t>
            </a:r>
            <a:r>
              <a:rPr lang="fa-IR" sz="2800" dirty="0"/>
              <a:t>اﻳﻦ ﻣﻨﻄﻘﻪ از دﻳﮕﺮ ﻓﻀﺎﻫﺎي ﻣﻌﻤﺎري ژاﭘﻦ ﺑﺎﻳﺪ ﺑﻪ </a:t>
            </a:r>
            <a:r>
              <a:rPr lang="fa-IR" sz="2800" dirty="0">
                <a:solidFill>
                  <a:srgbClr val="C00000"/>
                </a:solidFill>
              </a:rPr>
              <a:t>ﻛﻨﺪو</a:t>
            </a:r>
            <a:r>
              <a:rPr lang="fa-IR" sz="2800" dirty="0"/>
              <a:t> </a:t>
            </a:r>
            <a:r>
              <a:rPr lang="fa-IR" sz="2800" dirty="0" smtClean="0"/>
              <a:t>اﺷﺎره </a:t>
            </a:r>
            <a:r>
              <a:rPr lang="fa-IR" sz="2800" dirty="0"/>
              <a:t>ﻛﺮد   </a:t>
            </a:r>
            <a:r>
              <a:rPr lang="fa-IR" sz="2800" dirty="0" smtClean="0"/>
              <a:t> که ﺗﺎﻻري </a:t>
            </a:r>
            <a:r>
              <a:rPr lang="fa-IR" sz="2800" dirty="0"/>
              <a:t>ﻃﻼﻳﻲ </a:t>
            </a:r>
            <a:r>
              <a:rPr lang="fa-IR" sz="2800" dirty="0" smtClean="0"/>
              <a:t>و </a:t>
            </a:r>
            <a:r>
              <a:rPr lang="fa-IR" sz="2800" dirty="0"/>
              <a:t>از ﻣﻌﻤﺎري ﭼﻴﻨﻲ ﺗﻘﻠﻴﺪ ﺷﺪه </a:t>
            </a:r>
            <a:r>
              <a:rPr lang="fa-IR" sz="2800" dirty="0" smtClean="0"/>
              <a:t> است.</a:t>
            </a:r>
          </a:p>
          <a:p>
            <a:pPr algn="justLow" rtl="1"/>
            <a:endParaRPr lang="fa-IR" sz="2800" dirty="0" smtClean="0"/>
          </a:p>
          <a:p>
            <a:pPr algn="justLow" rtl="1"/>
            <a:r>
              <a:rPr lang="fa-IR" sz="2800" dirty="0" smtClean="0"/>
              <a:t>  </a:t>
            </a:r>
            <a:endParaRPr lang="fa-IR" sz="2800" dirty="0"/>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382.WAV">
            <a:hlinkClick r:id="" action="ppaction://media"/>
          </p:cNvPr>
          <p:cNvPicPr>
            <a:picLocks noRot="1" noChangeAspect="1"/>
          </p:cNvPicPr>
          <p:nvPr>
            <a:wavAudioFile r:embed="rId1" name="~PP382.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2359750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54.bmp"/>
          <p:cNvPicPr>
            <a:picLocks noChangeAspect="1"/>
          </p:cNvPicPr>
          <p:nvPr/>
        </p:nvPicPr>
        <p:blipFill>
          <a:blip r:embed="rId3" cstate="print"/>
          <a:stretch>
            <a:fillRect/>
          </a:stretch>
        </p:blipFill>
        <p:spPr>
          <a:xfrm>
            <a:off x="179512" y="428597"/>
            <a:ext cx="4577724" cy="4008515"/>
          </a:xfrm>
          <a:prstGeom prst="rect">
            <a:avLst/>
          </a:prstGeom>
          <a:ln>
            <a:noFill/>
          </a:ln>
          <a:effectLst>
            <a:softEdge rad="112500"/>
          </a:effectLst>
        </p:spPr>
      </p:pic>
      <p:pic>
        <p:nvPicPr>
          <p:cNvPr id="5" name="Picture 4" descr="untitled.bmp"/>
          <p:cNvPicPr>
            <a:picLocks noChangeAspect="1"/>
          </p:cNvPicPr>
          <p:nvPr/>
        </p:nvPicPr>
        <p:blipFill>
          <a:blip r:embed="rId4" cstate="print"/>
          <a:stretch>
            <a:fillRect/>
          </a:stretch>
        </p:blipFill>
        <p:spPr>
          <a:xfrm>
            <a:off x="4860033" y="2708920"/>
            <a:ext cx="4032448" cy="3777664"/>
          </a:xfrm>
          <a:prstGeom prst="rect">
            <a:avLst/>
          </a:prstGeom>
          <a:ln>
            <a:noFill/>
          </a:ln>
          <a:effectLst>
            <a:softEdge rad="112500"/>
          </a:effectLst>
        </p:spPr>
      </p:pic>
      <p:pic>
        <p:nvPicPr>
          <p:cNvPr id="6" name="Picture 2" descr="دانشگاه فنی و حرفه‌ای استان بوشهر برای تکمیل ظرفیت دانشجو می‌پذیرد"/>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P3400.WAV">
            <a:hlinkClick r:id="" action="ppaction://media"/>
          </p:cNvPr>
          <p:cNvPicPr>
            <a:picLocks noRot="1" noChangeAspect="1"/>
          </p:cNvPicPr>
          <p:nvPr>
            <a:wavAudioFile r:embed="rId1" name="~PP3400.WAV"/>
          </p:nvPr>
        </p:nvPicPr>
        <p:blipFill>
          <a:blip r:embed="rId6"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1672648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268760"/>
            <a:ext cx="7776864" cy="4339650"/>
          </a:xfrm>
          <a:prstGeom prst="rect">
            <a:avLst/>
          </a:prstGeom>
        </p:spPr>
        <p:txBody>
          <a:bodyPr wrap="square">
            <a:spAutoFit/>
          </a:bodyPr>
          <a:lstStyle/>
          <a:p>
            <a:pPr algn="justLow" rtl="1"/>
            <a:r>
              <a:rPr lang="fa-IR" sz="4000" dirty="0">
                <a:solidFill>
                  <a:srgbClr val="FFFF00"/>
                </a:solidFill>
              </a:rPr>
              <a:t>ﻗﻠﻌﻪ </a:t>
            </a:r>
            <a:r>
              <a:rPr lang="fa-IR" sz="4000" dirty="0" smtClean="0">
                <a:solidFill>
                  <a:srgbClr val="FFFF00"/>
                </a:solidFill>
              </a:rPr>
              <a:t>ژاﭘﻨﻲ</a:t>
            </a:r>
          </a:p>
          <a:p>
            <a:pPr algn="justLow" rtl="1"/>
            <a:endParaRPr lang="fa-IR" sz="4000" dirty="0" smtClean="0">
              <a:solidFill>
                <a:srgbClr val="FFFF00"/>
              </a:solidFill>
            </a:endParaRPr>
          </a:p>
          <a:p>
            <a:pPr algn="justLow" rtl="1"/>
            <a:r>
              <a:rPr lang="fa-IR" sz="2400" dirty="0" smtClean="0"/>
              <a:t> قلعه ژاپنی </a:t>
            </a:r>
            <a:r>
              <a:rPr lang="fa-IR" sz="2800" dirty="0"/>
              <a:t>ﻛﻪ از ﺟﻤﻠﻪ ﻧﻤﻮﻧﻪ ﻫﺎي ﺑﺎرز ﻣﻌﻤﺎري ژاﭘﻨﻲ ﻛﺎﻣﻼ ﻣﺘﺎﺛﺮ از ﻣﻌﻤﺎري ﺑﻮﻣﻲ و ﺳﻨﺘﻲ ژاﭘﻦ اﺳﺖ  </a:t>
            </a:r>
            <a:r>
              <a:rPr lang="fa-IR" sz="2800" dirty="0" smtClean="0"/>
              <a:t>.</a:t>
            </a:r>
          </a:p>
          <a:p>
            <a:pPr algn="justLow" rtl="1"/>
            <a:endParaRPr lang="fa-IR" sz="2800" dirty="0" smtClean="0"/>
          </a:p>
          <a:p>
            <a:pPr algn="justLow" rtl="1"/>
            <a:r>
              <a:rPr lang="fa-IR" sz="2800" dirty="0" smtClean="0"/>
              <a:t> </a:t>
            </a:r>
            <a:r>
              <a:rPr lang="fa-IR" sz="2800" dirty="0">
                <a:solidFill>
                  <a:srgbClr val="C00000"/>
                </a:solidFill>
              </a:rPr>
              <a:t>دژ ﺳﻔﻴﺪ </a:t>
            </a:r>
            <a:r>
              <a:rPr lang="fa-IR" sz="2800" dirty="0"/>
              <a:t>ﻳﻜﻲ از اﻳﻦ ﺑﻨﺎﻫﺎ اﺳﺖ ﻛﻪ در ﭘﻲ ﺳﺎزي آن ﻋﻤﺪه ﺗﺮﻳﻦ ﻣﺼﺎﻟﺤﻲ ﻛﻪ ﺑﻪ ﻛﺎر ﮔﺮﻓﺘﻪ ﺷﺪه ﺳﻨﮓ اﺳﺖ و ﺑﻨﺎ ﭘﻨﺞ ﻃﺒﻘﻪ اﺳﺖ ﻛﻪ ﻧﻤﺎي آن ﺑﻪ رﻧﮓ ﺳﻔﻴﺪ اﻧﺪود ﺷﺪه و ﺑﻪ ﻫﻤﻴﻦ دﻟﻴﻞ آن را دژ ﺳﻔﻴﺪ  ﻧﺎﻣﮕﺬاري ﻛﺮده اﻧﺪ. </a:t>
            </a:r>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6" name="~PP1670.WAV">
            <a:hlinkClick r:id="" action="ppaction://media"/>
          </p:cNvPr>
          <p:cNvPicPr>
            <a:picLocks noRot="1" noChangeAspect="1"/>
          </p:cNvPicPr>
          <p:nvPr>
            <a:wavAudioFile r:embed="rId1" name="~PP1670.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41408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p:txBody>
          <a:bodyPr/>
          <a:lstStyle/>
          <a:p>
            <a:endParaRPr lang="en-US"/>
          </a:p>
        </p:txBody>
      </p:sp>
      <p:pic>
        <p:nvPicPr>
          <p:cNvPr id="4098" name="Picture 2" descr="تصویر 124 – نمای قلعه سفید در ژاپن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980728"/>
            <a:ext cx="6591300" cy="5010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51920" y="6017450"/>
            <a:ext cx="1923925" cy="369332"/>
          </a:xfrm>
          <a:prstGeom prst="rect">
            <a:avLst/>
          </a:prstGeom>
        </p:spPr>
        <p:txBody>
          <a:bodyPr wrap="none">
            <a:spAutoFit/>
          </a:bodyPr>
          <a:lstStyle/>
          <a:p>
            <a:r>
              <a:rPr lang="fa-IR" dirty="0"/>
              <a:t>نمای قلعه سفید در ژاپن</a:t>
            </a:r>
            <a:endParaRPr lang="en-US" dirty="0"/>
          </a:p>
        </p:txBody>
      </p:sp>
      <p:pic>
        <p:nvPicPr>
          <p:cNvPr id="5"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spTree>
    <p:extLst>
      <p:ext uri="{BB962C8B-B14F-4D97-AF65-F5344CB8AC3E}">
        <p14:creationId xmlns:p14="http://schemas.microsoft.com/office/powerpoint/2010/main" val="2207152126"/>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355" y="10265"/>
            <a:ext cx="7103966" cy="1200329"/>
          </a:xfrm>
          <a:prstGeom prst="rect">
            <a:avLst/>
          </a:prstGeom>
        </p:spPr>
        <p:txBody>
          <a:bodyPr wrap="square">
            <a:spAutoFit/>
          </a:bodyPr>
          <a:lstStyle/>
          <a:p>
            <a:pPr algn="r" rtl="1"/>
            <a:r>
              <a:rPr lang="fa-IR" sz="2400" dirty="0"/>
              <a:t>مردم ژاپن بسیار معتقد و مذهبی بوده و برای </a:t>
            </a:r>
            <a:r>
              <a:rPr lang="fa-IR" sz="2400" dirty="0" smtClean="0"/>
              <a:t>تک ‌تک </a:t>
            </a:r>
            <a:r>
              <a:rPr lang="fa-IR" sz="2400" dirty="0"/>
              <a:t>کارهای خود به معبد می‌روند و به دعا و نیایش می‌پردازند. از این رو، در این کشور معابد بی‌شماری وجود دارد</a:t>
            </a:r>
            <a:endParaRPr lang="en-US" sz="2400" dirty="0"/>
          </a:p>
        </p:txBody>
      </p:sp>
      <p:pic>
        <p:nvPicPr>
          <p:cNvPr id="1045" name="Picture 21" descr="گینکاکو-جی کیوت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881" y="2708921"/>
            <a:ext cx="7143750" cy="3384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365" y="1844824"/>
            <a:ext cx="8362143" cy="707886"/>
          </a:xfrm>
          <a:prstGeom prst="rect">
            <a:avLst/>
          </a:prstGeom>
        </p:spPr>
        <p:txBody>
          <a:bodyPr wrap="square">
            <a:spAutoFit/>
          </a:bodyPr>
          <a:lstStyle/>
          <a:p>
            <a:pPr algn="r" rtl="1"/>
            <a:r>
              <a:rPr lang="fa-IR" sz="2000" dirty="0"/>
              <a:t>بنا به گفته سیلور پاویلیون، این معبد را در سال ۱۴۸۲، آشیگاکا یوشیماسا، از فرمانداران موروثی ژاپنی، به تقلید از ویلای جد خود ساخته و امروزه به پاویلیون طلایی مشهور است.</a:t>
            </a:r>
            <a:endParaRPr lang="en-US" sz="2000" dirty="0"/>
          </a:p>
        </p:txBody>
      </p:sp>
      <p:sp>
        <p:nvSpPr>
          <p:cNvPr id="9" name="Rectangle 8"/>
          <p:cNvSpPr/>
          <p:nvPr/>
        </p:nvSpPr>
        <p:spPr>
          <a:xfrm>
            <a:off x="5724128" y="1475492"/>
            <a:ext cx="3182281" cy="369332"/>
          </a:xfrm>
          <a:prstGeom prst="rect">
            <a:avLst/>
          </a:prstGeom>
        </p:spPr>
        <p:txBody>
          <a:bodyPr wrap="none">
            <a:spAutoFit/>
          </a:bodyPr>
          <a:lstStyle/>
          <a:p>
            <a:pPr algn="r" rtl="1"/>
            <a:r>
              <a:rPr lang="fa-IR" b="1" dirty="0">
                <a:solidFill>
                  <a:srgbClr val="C00000"/>
                </a:solidFill>
              </a:rPr>
              <a:t>گینکاکو- جی </a:t>
            </a:r>
            <a:r>
              <a:rPr lang="en-US" b="1" dirty="0" err="1" smtClean="0">
                <a:solidFill>
                  <a:srgbClr val="C00000"/>
                </a:solidFill>
              </a:rPr>
              <a:t>Ginkaku-ji</a:t>
            </a:r>
            <a:r>
              <a:rPr lang="en-US" b="1" dirty="0">
                <a:solidFill>
                  <a:srgbClr val="C00000"/>
                </a:solidFill>
              </a:rPr>
              <a:t>) - </a:t>
            </a:r>
            <a:r>
              <a:rPr lang="fa-IR" b="1" dirty="0" smtClean="0">
                <a:solidFill>
                  <a:srgbClr val="C00000"/>
                </a:solidFill>
              </a:rPr>
              <a:t>)کیوتو</a:t>
            </a:r>
            <a:endParaRPr lang="fa-IR" b="1" dirty="0">
              <a:solidFill>
                <a:srgbClr val="C00000"/>
              </a:solidFill>
            </a:endParaRPr>
          </a:p>
        </p:txBody>
      </p:sp>
      <p:pic>
        <p:nvPicPr>
          <p:cNvPr id="6"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10" name="~PP730.WAV">
            <a:hlinkClick r:id="" action="ppaction://media"/>
          </p:cNvPr>
          <p:cNvPicPr>
            <a:picLocks noRot="1" noChangeAspect="1"/>
          </p:cNvPicPr>
          <p:nvPr>
            <a:wavAudioFile r:embed="rId1" name="~PP730.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966991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46" y="1085787"/>
            <a:ext cx="8109738" cy="1569660"/>
          </a:xfrm>
          <a:prstGeom prst="rect">
            <a:avLst/>
          </a:prstGeom>
        </p:spPr>
        <p:txBody>
          <a:bodyPr wrap="square">
            <a:spAutoFit/>
          </a:bodyPr>
          <a:lstStyle/>
          <a:p>
            <a:pPr algn="r" rtl="1"/>
            <a:r>
              <a:rPr lang="fa-IR" sz="2400" b="1" dirty="0">
                <a:solidFill>
                  <a:srgbClr val="C00000"/>
                </a:solidFill>
              </a:rPr>
              <a:t>سانجوسانگندو </a:t>
            </a:r>
            <a:r>
              <a:rPr lang="en-US" sz="2400" b="1" dirty="0" err="1" smtClean="0">
                <a:solidFill>
                  <a:srgbClr val="C00000"/>
                </a:solidFill>
              </a:rPr>
              <a:t>Sanjusangendo</a:t>
            </a:r>
            <a:r>
              <a:rPr lang="en-US" sz="2400" b="1" dirty="0">
                <a:solidFill>
                  <a:srgbClr val="C00000"/>
                </a:solidFill>
              </a:rPr>
              <a:t>) - </a:t>
            </a:r>
            <a:r>
              <a:rPr lang="fa-IR" sz="2400" b="1" dirty="0" smtClean="0">
                <a:solidFill>
                  <a:srgbClr val="C00000"/>
                </a:solidFill>
              </a:rPr>
              <a:t>)کیوتو</a:t>
            </a:r>
            <a:endParaRPr lang="fa-IR" sz="2400" b="1" dirty="0">
              <a:solidFill>
                <a:srgbClr val="C00000"/>
              </a:solidFill>
            </a:endParaRPr>
          </a:p>
          <a:p>
            <a:pPr algn="r" rtl="1"/>
            <a:r>
              <a:rPr lang="fa-IR" sz="2400" dirty="0">
                <a:cs typeface="2  Nazanin" pitchFamily="2" charset="-78"/>
              </a:rPr>
              <a:t>این معبد در بخش شرقی کیوتو شهرت خود را مرهون وجود ۱۰۰۱ مجسمه کانون، خدای بخشش، است. تاریخ احداث آن به سال ۱۱۶۴ برمی‌گردد و به دلیل تخریب اسکلت اصلی آن در اثر آتش‌سوزی، در سال ۱۲۶۴ مورد بازسازی قرار گرفته است.</a:t>
            </a:r>
          </a:p>
        </p:txBody>
      </p:sp>
      <p:pic>
        <p:nvPicPr>
          <p:cNvPr id="2050" name="Picture 2" descr="سانجوسانگندو کیوت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780928"/>
            <a:ext cx="7143750" cy="3435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6" name="~PP844.WAV">
            <a:hlinkClick r:id="" action="ppaction://media"/>
          </p:cNvPr>
          <p:cNvPicPr>
            <a:picLocks noRot="1" noChangeAspect="1"/>
          </p:cNvPicPr>
          <p:nvPr>
            <a:wavAudioFile r:embed="rId1" name="~PP844.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625852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983" y="764704"/>
            <a:ext cx="7409345" cy="1569660"/>
          </a:xfrm>
          <a:prstGeom prst="rect">
            <a:avLst/>
          </a:prstGeom>
        </p:spPr>
        <p:txBody>
          <a:bodyPr wrap="square">
            <a:spAutoFit/>
          </a:bodyPr>
          <a:lstStyle/>
          <a:p>
            <a:pPr algn="r" rtl="1"/>
            <a:r>
              <a:rPr lang="fa-IR" sz="2400" b="1" dirty="0">
                <a:cs typeface="2  Nazanin" pitchFamily="2" charset="-78"/>
              </a:rPr>
              <a:t>یاکوشیجی </a:t>
            </a:r>
            <a:r>
              <a:rPr lang="en-US" sz="2400" b="1" dirty="0" err="1" smtClean="0">
                <a:cs typeface="2  Nazanin" pitchFamily="2" charset="-78"/>
              </a:rPr>
              <a:t>yakushiji</a:t>
            </a:r>
            <a:r>
              <a:rPr lang="en-US" sz="2400" b="1" dirty="0">
                <a:cs typeface="2  Nazanin" pitchFamily="2" charset="-78"/>
              </a:rPr>
              <a:t>) - </a:t>
            </a:r>
            <a:r>
              <a:rPr lang="fa-IR" sz="2400" b="1" dirty="0" smtClean="0">
                <a:cs typeface="2  Nazanin" pitchFamily="2" charset="-78"/>
              </a:rPr>
              <a:t>)نارا</a:t>
            </a:r>
            <a:endParaRPr lang="fa-IR" sz="2400" b="1" dirty="0">
              <a:cs typeface="2  Nazanin" pitchFamily="2" charset="-78"/>
            </a:endParaRPr>
          </a:p>
          <a:p>
            <a:pPr algn="r" rtl="1"/>
            <a:r>
              <a:rPr lang="fa-IR" sz="2400" dirty="0">
                <a:cs typeface="2  Nazanin" pitchFamily="2" charset="-78"/>
              </a:rPr>
              <a:t>نظیر کیومیزو- درا، این معبد نیز در فهرست میراث جهانی یونسکو به ثبت رسیده است. این معبد یکی از ۷ معبد تاریخی نانتو به شمار می‌رود و در حال حاضر، مرکز تجمع سران مکتب بودیسم ژاپنی هوسو است.</a:t>
            </a:r>
          </a:p>
        </p:txBody>
      </p:sp>
      <p:pic>
        <p:nvPicPr>
          <p:cNvPr id="3074" name="Picture 2" descr="یاکوشیجی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11" y="2492896"/>
            <a:ext cx="7143750" cy="38164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6" name="~PP674.WAV">
            <a:hlinkClick r:id="" action="ppaction://media"/>
          </p:cNvPr>
          <p:cNvPicPr>
            <a:picLocks noRot="1" noChangeAspect="1"/>
          </p:cNvPicPr>
          <p:nvPr>
            <a:wavAudioFile r:embed="rId1" name="~PP674.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5875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21773" y="730137"/>
            <a:ext cx="8964488" cy="1672382"/>
          </a:xfrm>
        </p:spPr>
        <p:txBody>
          <a:bodyPr/>
          <a:lstStyle/>
          <a:p>
            <a:pPr algn="r"/>
            <a:r>
              <a:rPr lang="fa-IR" sz="1800" b="1" dirty="0">
                <a:solidFill>
                  <a:srgbClr val="C00000"/>
                </a:solidFill>
                <a:effectLst/>
              </a:rPr>
              <a:t>تودای- جی </a:t>
            </a:r>
            <a:r>
              <a:rPr lang="en-US" sz="1800" b="1" dirty="0" err="1" smtClean="0">
                <a:solidFill>
                  <a:srgbClr val="C00000"/>
                </a:solidFill>
                <a:effectLst/>
              </a:rPr>
              <a:t>Todai-ji</a:t>
            </a:r>
            <a:r>
              <a:rPr lang="en-US" sz="1800" b="1" dirty="0" smtClean="0">
                <a:solidFill>
                  <a:srgbClr val="C00000"/>
                </a:solidFill>
                <a:effectLst/>
              </a:rPr>
              <a:t> </a:t>
            </a:r>
            <a:r>
              <a:rPr lang="en-US" sz="1800" b="1" dirty="0">
                <a:solidFill>
                  <a:srgbClr val="C00000"/>
                </a:solidFill>
                <a:effectLst/>
              </a:rPr>
              <a:t>- </a:t>
            </a:r>
            <a:r>
              <a:rPr lang="fa-IR" sz="1800" b="1" dirty="0">
                <a:solidFill>
                  <a:srgbClr val="C00000"/>
                </a:solidFill>
                <a:effectLst/>
              </a:rPr>
              <a:t>نارا</a:t>
            </a:r>
            <a:r>
              <a:rPr lang="fa-IR" sz="1800" b="1" dirty="0">
                <a:solidFill>
                  <a:schemeClr val="tx1"/>
                </a:solidFill>
                <a:effectLst/>
              </a:rPr>
              <a:t/>
            </a:r>
            <a:br>
              <a:rPr lang="fa-IR" sz="1800" b="1" dirty="0">
                <a:solidFill>
                  <a:schemeClr val="tx1"/>
                </a:solidFill>
                <a:effectLst/>
              </a:rPr>
            </a:br>
            <a:r>
              <a:rPr lang="fa-IR" sz="1800" dirty="0">
                <a:solidFill>
                  <a:schemeClr val="tx1"/>
                </a:solidFill>
                <a:effectLst/>
              </a:rPr>
              <a:t> گشایش این معبد در سال ۷۲۸ میلادی زخم بزرگی برای راهبان بودایی بود. در سال ۸۵۵، سر مجسمه بودای بزرگ معبد در اثر زلزله بر زمین افتاد (که بعدها تعمیر شد). بعدها نیز تالار سخنرانی در اثر رعد و برق و آتش‌سوزی دچار آسیب شد. در سال ۱۱۸۰، بیش از نیمی از مجموعه به دلیل حملات تایرا بر معابد قدیمی نارا در آتش سوخت</a:t>
            </a:r>
            <a:r>
              <a:rPr lang="fa-IR" sz="1800" dirty="0" smtClean="0">
                <a:solidFill>
                  <a:schemeClr val="tx1"/>
                </a:solidFill>
                <a:effectLst/>
              </a:rPr>
              <a:t>.</a:t>
            </a:r>
            <a:endParaRPr lang="en-US" dirty="0"/>
          </a:p>
        </p:txBody>
      </p:sp>
      <p:pic>
        <p:nvPicPr>
          <p:cNvPr id="1026" name="Picture 2" descr=" تودای-ج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420888"/>
            <a:ext cx="7143750" cy="3672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6" name="~PP4007.WAV">
            <a:hlinkClick r:id="" action="ppaction://media"/>
          </p:cNvPr>
          <p:cNvPicPr>
            <a:picLocks noRot="1" noChangeAspect="1"/>
          </p:cNvPicPr>
          <p:nvPr>
            <a:wavAudioFile r:embed="rId1" name="~PP4007.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240933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800313"/>
            <a:ext cx="8818240" cy="1872208"/>
          </a:xfrm>
        </p:spPr>
        <p:txBody>
          <a:bodyPr/>
          <a:lstStyle/>
          <a:p>
            <a:pPr algn="r"/>
            <a:r>
              <a:rPr lang="fa-IR" sz="2000" b="1" dirty="0">
                <a:solidFill>
                  <a:srgbClr val="C00000"/>
                </a:solidFill>
                <a:effectLst/>
              </a:rPr>
              <a:t>معبد بیودو- این </a:t>
            </a:r>
            <a:r>
              <a:rPr lang="en-US" sz="2000" b="1" dirty="0" err="1" smtClean="0">
                <a:solidFill>
                  <a:srgbClr val="C00000"/>
                </a:solidFill>
                <a:effectLst/>
              </a:rPr>
              <a:t>Byodo</a:t>
            </a:r>
            <a:r>
              <a:rPr lang="en-US" sz="2000" b="1" dirty="0" smtClean="0">
                <a:solidFill>
                  <a:srgbClr val="C00000"/>
                </a:solidFill>
                <a:effectLst/>
              </a:rPr>
              <a:t>-In- </a:t>
            </a:r>
            <a:r>
              <a:rPr lang="fa-IR" sz="2000" b="1" dirty="0" smtClean="0">
                <a:solidFill>
                  <a:srgbClr val="C00000"/>
                </a:solidFill>
                <a:effectLst/>
              </a:rPr>
              <a:t>هاوایی</a:t>
            </a:r>
            <a:r>
              <a:rPr lang="fa-IR" sz="2000" b="1" dirty="0">
                <a:solidFill>
                  <a:schemeClr val="tx1"/>
                </a:solidFill>
                <a:effectLst/>
              </a:rPr>
              <a:t/>
            </a:r>
            <a:br>
              <a:rPr lang="fa-IR" sz="2000" b="1" dirty="0">
                <a:solidFill>
                  <a:schemeClr val="tx1"/>
                </a:solidFill>
                <a:effectLst/>
              </a:rPr>
            </a:br>
            <a:r>
              <a:rPr lang="fa-IR" sz="2000" dirty="0">
                <a:solidFill>
                  <a:schemeClr val="tx1"/>
                </a:solidFill>
                <a:effectLst/>
              </a:rPr>
              <a:t>این معبد نه در ژاپن، بلکه در اوآهو هاوایی قرار دارد، ولی نمونه شگفت‌انگیزی از گسترش فرهنگ ژاپنی به اقصی نقاط دنیا است. این معبد در سال ۱۹۶۸ بنا شده و یادبودی از ورود اولین گروه مهاجران ژاپنی به هاوایی است</a:t>
            </a:r>
            <a:r>
              <a:rPr lang="fa-IR" sz="2000" dirty="0" smtClean="0">
                <a:solidFill>
                  <a:schemeClr val="tx1"/>
                </a:solidFill>
                <a:effectLst/>
              </a:rPr>
              <a:t>.</a:t>
            </a:r>
            <a:endParaRPr lang="en-US" dirty="0"/>
          </a:p>
        </p:txBody>
      </p:sp>
      <p:pic>
        <p:nvPicPr>
          <p:cNvPr id="2050" name="Picture 2" descr="بیودو-این"/>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708920"/>
            <a:ext cx="7143750"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P1190.WAV">
            <a:hlinkClick r:id="" action="ppaction://media"/>
          </p:cNvPr>
          <p:cNvPicPr>
            <a:picLocks noRot="1" noChangeAspect="1"/>
          </p:cNvPicPr>
          <p:nvPr>
            <a:wavAudioFile r:embed="rId1" name="~PP1190.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7489311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971600" y="209487"/>
            <a:ext cx="6400800" cy="1752600"/>
          </a:xfrm>
        </p:spPr>
        <p:txBody>
          <a:bodyPr/>
          <a:lstStyle/>
          <a:p>
            <a:r>
              <a:rPr lang="fa-IR" sz="5400" dirty="0" smtClean="0">
                <a:solidFill>
                  <a:srgbClr val="FFFF00"/>
                </a:solidFill>
              </a:rPr>
              <a:t>معماری ژاپن</a:t>
            </a:r>
            <a:endParaRPr lang="en-US" sz="5400" dirty="0">
              <a:solidFill>
                <a:srgbClr val="FFFF00"/>
              </a:solidFill>
            </a:endParaRPr>
          </a:p>
        </p:txBody>
      </p:sp>
      <p:pic>
        <p:nvPicPr>
          <p:cNvPr id="1026"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icture 2" descr="G:\1\12992_1198838855.jpg"/>
          <p:cNvPicPr>
            <a:picLocks noChangeAspect="1" noChangeArrowheads="1"/>
          </p:cNvPicPr>
          <p:nvPr/>
        </p:nvPicPr>
        <p:blipFill>
          <a:blip r:embed="rId4"/>
          <a:srcRect/>
          <a:stretch>
            <a:fillRect/>
          </a:stretch>
        </p:blipFill>
        <p:spPr bwMode="auto">
          <a:xfrm>
            <a:off x="1403648" y="1107825"/>
            <a:ext cx="5923021" cy="4442266"/>
          </a:xfrm>
          <a:prstGeom prst="rect">
            <a:avLst/>
          </a:prstGeom>
          <a:noFill/>
        </p:spPr>
      </p:pic>
    </p:spTree>
    <p:extLst>
      <p:ext uri="{BB962C8B-B14F-4D97-AF65-F5344CB8AC3E}">
        <p14:creationId xmlns:p14="http://schemas.microsoft.com/office/powerpoint/2010/main" val="457272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085786"/>
            <a:ext cx="9036496" cy="1306675"/>
          </a:xfrm>
        </p:spPr>
        <p:txBody>
          <a:bodyPr/>
          <a:lstStyle/>
          <a:p>
            <a:pPr algn="r"/>
            <a:r>
              <a:rPr lang="fa-IR" sz="2400" b="1" dirty="0">
                <a:solidFill>
                  <a:srgbClr val="C00000"/>
                </a:solidFill>
                <a:effectLst/>
              </a:rPr>
              <a:t>هوریو- </a:t>
            </a:r>
            <a:r>
              <a:rPr lang="fa-IR" sz="2400" b="1" dirty="0" smtClean="0">
                <a:solidFill>
                  <a:srgbClr val="C00000"/>
                </a:solidFill>
                <a:effectLst/>
              </a:rPr>
              <a:t>جی</a:t>
            </a:r>
            <a:r>
              <a:rPr lang="en-US" sz="2400" b="1" dirty="0" err="1" smtClean="0">
                <a:solidFill>
                  <a:srgbClr val="C00000"/>
                </a:solidFill>
                <a:effectLst/>
              </a:rPr>
              <a:t>Horyu-ji</a:t>
            </a:r>
            <a:r>
              <a:rPr lang="en-US" sz="2400" b="1" dirty="0" smtClean="0">
                <a:solidFill>
                  <a:srgbClr val="C00000"/>
                </a:solidFill>
                <a:effectLst/>
              </a:rPr>
              <a:t> </a:t>
            </a:r>
            <a:r>
              <a:rPr lang="fa-IR" sz="2400" b="1" dirty="0">
                <a:solidFill>
                  <a:srgbClr val="C00000"/>
                </a:solidFill>
                <a:effectLst/>
              </a:rPr>
              <a:t>نارا</a:t>
            </a:r>
            <a:r>
              <a:rPr lang="fa-IR" sz="2400" b="1" dirty="0">
                <a:solidFill>
                  <a:schemeClr val="tx1"/>
                </a:solidFill>
                <a:effectLst/>
              </a:rPr>
              <a:t/>
            </a:r>
            <a:br>
              <a:rPr lang="fa-IR" sz="2400" b="1" dirty="0">
                <a:solidFill>
                  <a:schemeClr val="tx1"/>
                </a:solidFill>
                <a:effectLst/>
              </a:rPr>
            </a:br>
            <a:r>
              <a:rPr lang="fa-IR" sz="2400" dirty="0">
                <a:solidFill>
                  <a:schemeClr val="tx1"/>
                </a:solidFill>
                <a:effectLst/>
              </a:rPr>
              <a:t>هوریو- جی به معنی معبد تجلی قانون در هر دو مکتب رهبانی و مذهبی است. ساختمان معبد یکی از قدیمی‌ترین بناهای چوبی در دنیا است.</a:t>
            </a:r>
            <a:br>
              <a:rPr lang="fa-IR" sz="2400" dirty="0">
                <a:solidFill>
                  <a:schemeClr val="tx1"/>
                </a:solidFill>
                <a:effectLst/>
              </a:rPr>
            </a:br>
            <a:endParaRPr lang="en-US" sz="2400" dirty="0">
              <a:solidFill>
                <a:schemeClr val="tx1"/>
              </a:solidFill>
              <a:effectLst/>
            </a:endParaRPr>
          </a:p>
        </p:txBody>
      </p:sp>
      <p:sp>
        <p:nvSpPr>
          <p:cNvPr id="3" name="Subtitle 2"/>
          <p:cNvSpPr>
            <a:spLocks noGrp="1"/>
          </p:cNvSpPr>
          <p:nvPr>
            <p:ph type="subTitle" sz="quarter" idx="1"/>
          </p:nvPr>
        </p:nvSpPr>
        <p:spPr/>
        <p:txBody>
          <a:bodyPr/>
          <a:lstStyle/>
          <a:p>
            <a:endParaRPr lang="en-US"/>
          </a:p>
        </p:txBody>
      </p:sp>
      <p:pic>
        <p:nvPicPr>
          <p:cNvPr id="3074" name="Picture 2" descr="هوریو-ج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85" y="2564904"/>
            <a:ext cx="714375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P2985.WAV">
            <a:hlinkClick r:id="" action="ppaction://media"/>
          </p:cNvPr>
          <p:cNvPicPr>
            <a:picLocks noRot="1" noChangeAspect="1"/>
          </p:cNvPicPr>
          <p:nvPr>
            <a:wavAudioFile r:embed="rId1" name="~PP2985.WAV"/>
          </p:nvPr>
        </p:nvPicPr>
        <p:blipFill>
          <a:blip r:embed="rId5"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1597465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843808" y="1484784"/>
            <a:ext cx="3595936" cy="3672408"/>
          </a:xfrm>
        </p:spPr>
        <p:txBody>
          <a:bodyPr/>
          <a:lstStyle/>
          <a:p>
            <a:r>
              <a:rPr lang="fa-IR" dirty="0" smtClean="0">
                <a:solidFill>
                  <a:srgbClr val="FFFF00"/>
                </a:solidFill>
              </a:rPr>
              <a:t>نتیجه گیری</a:t>
            </a:r>
            <a:br>
              <a:rPr lang="fa-IR" dirty="0" smtClean="0">
                <a:solidFill>
                  <a:srgbClr val="FFFF00"/>
                </a:solidFill>
              </a:rPr>
            </a:br>
            <a:r>
              <a:rPr lang="fa-IR" dirty="0" smtClean="0">
                <a:solidFill>
                  <a:srgbClr val="FFFF00"/>
                </a:solidFill>
              </a:rPr>
              <a:t> از معماری ژاپن</a:t>
            </a:r>
            <a:endParaRPr lang="en-US" dirty="0">
              <a:solidFill>
                <a:srgbClr val="FFFF00"/>
              </a:solidFill>
            </a:endParaRPr>
          </a:p>
        </p:txBody>
      </p:sp>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pic>
        <p:nvPicPr>
          <p:cNvPr id="6" name="~PP376.WAV">
            <a:hlinkClick r:id="" action="ppaction://media"/>
          </p:cNvPr>
          <p:cNvPicPr>
            <a:picLocks noRot="1" noChangeAspect="1"/>
          </p:cNvPicPr>
          <p:nvPr>
            <a:wavAudioFile r:embed="rId1" name="~PP376.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42258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0" y="4005064"/>
            <a:ext cx="6400800" cy="1752600"/>
          </a:xfrm>
        </p:spPr>
        <p:txBody>
          <a:bodyPr/>
          <a:lstStyle/>
          <a:p>
            <a:r>
              <a:rPr lang="fa-IR" dirty="0"/>
              <a:t>تشکر بابت توجه شما</a:t>
            </a:r>
            <a:endParaRPr lang="en-US" dirty="0"/>
          </a:p>
          <a:p>
            <a:endParaRPr lang="fa-IR" dirty="0" smtClean="0"/>
          </a:p>
          <a:p>
            <a:r>
              <a:rPr lang="fa-IR" dirty="0" smtClean="0"/>
              <a:t>با آرزوی سلامتی </a:t>
            </a:r>
          </a:p>
        </p:txBody>
      </p:sp>
      <p:pic>
        <p:nvPicPr>
          <p:cNvPr id="4" name="Picture 2" descr="دانشگاه فنی و حرفه‌ای استان بوشهر برای تکمیل ظرفیت دانشجو می‌پذیرد"/>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spTree>
    <p:extLst>
      <p:ext uri="{BB962C8B-B14F-4D97-AF65-F5344CB8AC3E}">
        <p14:creationId xmlns:p14="http://schemas.microsoft.com/office/powerpoint/2010/main" val="15599988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472" y="188640"/>
            <a:ext cx="7704856" cy="8894743"/>
          </a:xfrm>
          <a:prstGeom prst="rect">
            <a:avLst/>
          </a:prstGeom>
        </p:spPr>
        <p:txBody>
          <a:bodyPr wrap="square">
            <a:spAutoFit/>
          </a:bodyPr>
          <a:lstStyle/>
          <a:p>
            <a:pPr algn="ctr" rtl="1"/>
            <a:r>
              <a:rPr lang="fa-IR" sz="4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Harlow Solid Italic" pitchFamily="82" charset="0"/>
                <a:cs typeface="+mj-cs"/>
              </a:rPr>
              <a:t>فهرست</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تقسیم بندی تاریخ فرهنگ ژاپن</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آیین های ژاپن</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معماری ژاپن</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معابد ژاپن</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زیارتگاههای ژاپن</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خانه های ژاپنی </a:t>
            </a:r>
          </a:p>
          <a:p>
            <a:pPr marL="571500" indent="-571500" algn="r" rtl="1">
              <a:buFont typeface="Wingdings" pitchFamily="2" charset="2"/>
              <a:buChar char="v"/>
            </a:pPr>
            <a:r>
              <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rPr>
              <a:t>مدولار فضاهای ژاپنی</a:t>
            </a:r>
          </a:p>
          <a:p>
            <a:pPr marL="571500" indent="-571500" algn="r" rtl="1">
              <a:buFont typeface="Wingdings" pitchFamily="2" charset="2"/>
              <a:buChar char="v"/>
            </a:pPr>
            <a:endPar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endParaRPr>
          </a:p>
          <a:p>
            <a:pPr marL="571500" indent="-571500" algn="r" rtl="1">
              <a:buFont typeface="Wingdings" pitchFamily="2" charset="2"/>
              <a:buChar char="v"/>
            </a:pPr>
            <a:endPar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endParaRPr>
          </a:p>
          <a:p>
            <a:pPr marL="571500" indent="-571500" algn="r" rtl="1">
              <a:buFont typeface="Wingdings" pitchFamily="2" charset="2"/>
              <a:buChar char="v"/>
            </a:pPr>
            <a:endPar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endParaRPr>
          </a:p>
          <a:p>
            <a:pPr marL="571500" indent="-571500" algn="r" rtl="1">
              <a:buFont typeface="Wingdings" pitchFamily="2" charset="2"/>
              <a:buChar char="v"/>
            </a:pPr>
            <a:endPar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endParaRPr>
          </a:p>
          <a:p>
            <a:pPr marL="571500" indent="-571500" algn="r" rtl="1">
              <a:buFont typeface="Wingdings" pitchFamily="2" charset="2"/>
              <a:buChar char="v"/>
            </a:pPr>
            <a:endParaRPr lang="fa-I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Harlow Solid Italic" pitchFamily="82" charset="0"/>
              <a:cs typeface="+mj-cs"/>
            </a:endParaRPr>
          </a:p>
        </p:txBody>
      </p:sp>
      <p:sp>
        <p:nvSpPr>
          <p:cNvPr id="5" name="Content Placeholder 4"/>
          <p:cNvSpPr txBox="1">
            <a:spLocks/>
          </p:cNvSpPr>
          <p:nvPr/>
        </p:nvSpPr>
        <p:spPr>
          <a:xfrm>
            <a:off x="571472" y="1142984"/>
            <a:ext cx="8229600" cy="4572000"/>
          </a:xfrm>
          <a:prstGeom prst="rect">
            <a:avLst/>
          </a:prstGeom>
        </p:spPr>
        <p:txBody>
          <a:bodyPr vert="horz" lIns="0" rIns="18288">
            <a:noAutofit/>
          </a:bodyPr>
          <a:lstStyle/>
          <a:p>
            <a:pPr marR="45720" lvl="0" algn="r" defTabSz="914400" rtl="0" eaLnBrk="1" fontAlgn="auto" latinLnBrk="0" hangingPunct="1">
              <a:lnSpc>
                <a:spcPct val="100000"/>
              </a:lnSpc>
              <a:spcBef>
                <a:spcPct val="20000"/>
              </a:spcBef>
              <a:spcAft>
                <a:spcPts val="0"/>
              </a:spcAft>
              <a:buClr>
                <a:schemeClr val="accent3"/>
              </a:buClr>
              <a:buSzPct val="95000"/>
              <a:tabLst/>
              <a:defRPr/>
            </a:pPr>
            <a:endParaRPr kumimoji="0" lang="fa-IR" sz="2400" b="0" i="0" u="none" strike="noStrike" kern="1200" cap="none" spc="0" normalizeH="0" baseline="0" noProof="0" dirty="0" smtClean="0">
              <a:ln>
                <a:noFill/>
              </a:ln>
              <a:solidFill>
                <a:schemeClr val="tx2">
                  <a:lumMod val="90000"/>
                </a:schemeClr>
              </a:solidFill>
              <a:effectLst/>
              <a:uLnTx/>
              <a:uFillTx/>
              <a:latin typeface="+mn-lt"/>
              <a:ea typeface="+mn-ea"/>
              <a:cs typeface="+mn-cs"/>
            </a:endParaRPr>
          </a:p>
        </p:txBody>
      </p:sp>
      <p:pic>
        <p:nvPicPr>
          <p:cNvPr id="6"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8" name="~PP2895.WAV">
            <a:hlinkClick r:id="" action="ppaction://media"/>
          </p:cNvPr>
          <p:cNvPicPr>
            <a:picLocks noRot="1" noChangeAspect="1"/>
          </p:cNvPicPr>
          <p:nvPr>
            <a:wavAudioFile r:embed="rId1" name="~PP2895.WAV"/>
          </p:nvPr>
        </p:nvPicPr>
        <p:blipFill>
          <a:blip r:embed="rId4" cstate="print"/>
          <a:stretch>
            <a:fillRect/>
          </a:stretch>
        </p:blipFill>
        <p:spPr>
          <a:xfrm>
            <a:off x="8632825" y="63468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8576" y="980728"/>
            <a:ext cx="8928992" cy="1555750"/>
          </a:xfrm>
        </p:spPr>
        <p:txBody>
          <a:bodyPr/>
          <a:lstStyle/>
          <a:p>
            <a:r>
              <a:rPr lang="fa-IR" sz="4000" dirty="0" smtClean="0">
                <a:solidFill>
                  <a:srgbClr val="FF0000"/>
                </a:solidFill>
              </a:rPr>
              <a:t>معماری ژاپن</a:t>
            </a:r>
            <a:br>
              <a:rPr lang="fa-IR" sz="4000" dirty="0" smtClean="0">
                <a:solidFill>
                  <a:srgbClr val="FF0000"/>
                </a:solidFill>
              </a:rPr>
            </a:br>
            <a:r>
              <a:rPr lang="fa-IR" sz="3600" dirty="0" smtClean="0">
                <a:solidFill>
                  <a:schemeClr val="tx1"/>
                </a:solidFill>
              </a:rPr>
              <a:t>ﻣﺠﻤﻊ </a:t>
            </a:r>
            <a:r>
              <a:rPr lang="fa-IR" sz="3600" dirty="0">
                <a:solidFill>
                  <a:schemeClr val="tx1"/>
                </a:solidFill>
              </a:rPr>
              <a:t>اﻟﺠﺰاﻳﺮ ژاﭘﻦ ﻣﺸﺘﻤﻞ ﺑﺮ ﭼﻬﺎر ﺟﺰﻳﺮه اﺻﻠﻲ و ﺗﻘﺮﻳﺒﺎ </a:t>
            </a:r>
            <a:r>
              <a:rPr lang="fa-IR" sz="3600" dirty="0" smtClean="0">
                <a:solidFill>
                  <a:schemeClr val="tx1"/>
                </a:solidFill>
              </a:rPr>
              <a:t>3900ﺟﺰﻳﺮه </a:t>
            </a:r>
            <a:r>
              <a:rPr lang="fa-IR" sz="3600" dirty="0">
                <a:solidFill>
                  <a:schemeClr val="tx1"/>
                </a:solidFill>
              </a:rPr>
              <a:t>ﻛﻮﭼﻜﺘﺮ اﺳﺖ، ﻫﻨﺸﻮ، ﻫﻜﺎﻳﺪو، ﻛﻴﻮﺷﻮ، ﺷﻴﻜﻮﮔﻮ ﭼﻬﺎر  ﺟﺰﻳﺮه اﻳﻦ ﻛﺸﻮر ﻫﺴﺘﻨﺪ. </a:t>
            </a:r>
            <a:r>
              <a:rPr lang="fa-IR" sz="3600" dirty="0" smtClean="0">
                <a:solidFill>
                  <a:schemeClr val="tx1"/>
                </a:solidFill>
              </a:rPr>
              <a:t/>
            </a:r>
            <a:br>
              <a:rPr lang="fa-IR" sz="3600" dirty="0" smtClean="0">
                <a:solidFill>
                  <a:schemeClr val="tx1"/>
                </a:solidFill>
              </a:rPr>
            </a:br>
            <a:endParaRPr lang="en-US" sz="3600" dirty="0">
              <a:solidFill>
                <a:schemeClr val="tx1"/>
              </a:solidFill>
            </a:endParaRPr>
          </a:p>
        </p:txBody>
      </p:sp>
      <p:sp>
        <p:nvSpPr>
          <p:cNvPr id="5" name="TextBox 4"/>
          <p:cNvSpPr txBox="1"/>
          <p:nvPr/>
        </p:nvSpPr>
        <p:spPr>
          <a:xfrm>
            <a:off x="-284088" y="2780928"/>
            <a:ext cx="9242862" cy="3354765"/>
          </a:xfrm>
          <a:prstGeom prst="rect">
            <a:avLst/>
          </a:prstGeom>
          <a:noFill/>
        </p:spPr>
        <p:txBody>
          <a:bodyPr wrap="square" rtlCol="1">
            <a:spAutoFit/>
          </a:bodyPr>
          <a:lstStyle/>
          <a:p>
            <a:pPr algn="r" rtl="1"/>
            <a:r>
              <a:rPr lang="fa-IR" sz="3200" dirty="0" smtClean="0">
                <a:solidFill>
                  <a:srgbClr val="FFFF00"/>
                </a:solidFill>
                <a:cs typeface="2  Baran" panose="00000400000000000000" pitchFamily="2" charset="-78"/>
              </a:rPr>
              <a:t>به طور كلي مي توان تاريخ فرهنگ ژاپن را به پنج دوره تقسيم و بررسي نمود :</a:t>
            </a:r>
            <a:endParaRPr lang="fa-IR" sz="3600" dirty="0" smtClean="0">
              <a:cs typeface="2  Baran" panose="00000400000000000000" pitchFamily="2" charset="-78"/>
            </a:endParaRPr>
          </a:p>
          <a:p>
            <a:pPr marL="742950" indent="-742950" algn="r" rtl="1">
              <a:buFont typeface="+mj-lt"/>
              <a:buAutoNum type="arabicParenR"/>
            </a:pPr>
            <a:r>
              <a:rPr lang="fa-IR" sz="3600" dirty="0" smtClean="0">
                <a:cs typeface="2  Baran" panose="00000400000000000000" pitchFamily="2" charset="-78"/>
              </a:rPr>
              <a:t>دوره باستان </a:t>
            </a:r>
          </a:p>
          <a:p>
            <a:pPr marL="742950" indent="-742950" algn="r" rtl="1">
              <a:buAutoNum type="arabicParenR"/>
            </a:pPr>
            <a:r>
              <a:rPr lang="fa-IR" sz="3600" dirty="0" smtClean="0">
                <a:cs typeface="2  Baran" panose="00000400000000000000" pitchFamily="2" charset="-78"/>
              </a:rPr>
              <a:t>دوره آغاز تاريخ</a:t>
            </a:r>
          </a:p>
          <a:p>
            <a:pPr marL="742950" indent="-742950" algn="r" rtl="1">
              <a:buAutoNum type="arabicParenR"/>
            </a:pPr>
            <a:r>
              <a:rPr lang="fa-IR" sz="3600" dirty="0" smtClean="0">
                <a:cs typeface="2  Baran" panose="00000400000000000000" pitchFamily="2" charset="-78"/>
              </a:rPr>
              <a:t>قرون وسطي</a:t>
            </a:r>
          </a:p>
          <a:p>
            <a:pPr marL="742950" indent="-742950" algn="r" rtl="1">
              <a:buAutoNum type="arabicParenR"/>
            </a:pPr>
            <a:r>
              <a:rPr lang="fa-IR" sz="3600" dirty="0" smtClean="0">
                <a:cs typeface="2  Baran" panose="00000400000000000000" pitchFamily="2" charset="-78"/>
              </a:rPr>
              <a:t>دوره قبل از مدرنيزه شدن </a:t>
            </a:r>
          </a:p>
          <a:p>
            <a:pPr marL="742950" indent="-742950" algn="r" rtl="1">
              <a:buAutoNum type="arabicParenR"/>
            </a:pPr>
            <a:r>
              <a:rPr lang="fa-IR" sz="3600" dirty="0" smtClean="0">
                <a:cs typeface="2  Baran" panose="00000400000000000000" pitchFamily="2" charset="-78"/>
              </a:rPr>
              <a:t>دوره جديد</a:t>
            </a:r>
            <a:endParaRPr lang="fa-IR" sz="3600" dirty="0">
              <a:cs typeface="2  Baran" panose="00000400000000000000" pitchFamily="2" charset="-78"/>
            </a:endParaRPr>
          </a:p>
        </p:txBody>
      </p:sp>
      <p:pic>
        <p:nvPicPr>
          <p:cNvPr id="4"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7" name="~PP3327.WAV">
            <a:hlinkClick r:id="" action="ppaction://media"/>
          </p:cNvPr>
          <p:cNvPicPr>
            <a:picLocks noRot="1" noChangeAspect="1"/>
          </p:cNvPicPr>
          <p:nvPr>
            <a:wavAudioFile r:embed="rId1" name="~PP3327.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424980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endParaRPr lang="en-US"/>
          </a:p>
        </p:txBody>
      </p:sp>
      <p:sp>
        <p:nvSpPr>
          <p:cNvPr id="3" name="Subtitle 2"/>
          <p:cNvSpPr>
            <a:spLocks noGrp="1"/>
          </p:cNvSpPr>
          <p:nvPr>
            <p:ph type="subTitle" sz="quarter" idx="1"/>
          </p:nvPr>
        </p:nvSpPr>
        <p:spPr/>
        <p:txBody>
          <a:bodyPr/>
          <a:lstStyle/>
          <a:p>
            <a:endParaRPr lang="en-US"/>
          </a:p>
        </p:txBody>
      </p:sp>
      <p:pic>
        <p:nvPicPr>
          <p:cNvPr id="4" name="Picture 2" descr="G:\1\Japan_map.jpg"/>
          <p:cNvPicPr>
            <a:picLocks noChangeAspect="1" noChangeArrowheads="1"/>
          </p:cNvPicPr>
          <p:nvPr/>
        </p:nvPicPr>
        <p:blipFill>
          <a:blip r:embed="rId2" cstate="print"/>
          <a:srcRect/>
          <a:stretch>
            <a:fillRect/>
          </a:stretch>
        </p:blipFill>
        <p:spPr bwMode="auto">
          <a:xfrm>
            <a:off x="467544" y="548680"/>
            <a:ext cx="8208912" cy="5688632"/>
          </a:xfrm>
          <a:prstGeom prst="rect">
            <a:avLst/>
          </a:prstGeom>
          <a:ln>
            <a:noFill/>
          </a:ln>
          <a:effectLst>
            <a:softEdge rad="112500"/>
          </a:effec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spTree>
    <p:extLst>
      <p:ext uri="{BB962C8B-B14F-4D97-AF65-F5344CB8AC3E}">
        <p14:creationId xmlns:p14="http://schemas.microsoft.com/office/powerpoint/2010/main" val="10914310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79511" y="1916832"/>
            <a:ext cx="8758113" cy="2592288"/>
          </a:xfrm>
        </p:spPr>
        <p:txBody>
          <a:bodyPr/>
          <a:lstStyle/>
          <a:p>
            <a:pPr algn="r"/>
            <a:r>
              <a:rPr lang="fa-IR" sz="3600" dirty="0">
                <a:effectLst/>
              </a:rPr>
              <a:t>آﻏﺎز ﺗﺎرﻳﺦ ژاﭘﻦ را ﻣﻲ ﺗﻮان دوره ﭘﻴﺪاﻳﺶ ﻓﺮﻫﻨﮓ </a:t>
            </a:r>
            <a:r>
              <a:rPr lang="fa-IR" sz="3600" dirty="0">
                <a:solidFill>
                  <a:srgbClr val="FFFF00"/>
                </a:solidFill>
                <a:effectLst/>
              </a:rPr>
              <a:t>ﺑﻮدا</a:t>
            </a:r>
            <a:r>
              <a:rPr lang="fa-IR" sz="3600" dirty="0">
                <a:effectLst/>
              </a:rPr>
              <a:t> ﻧﺎم ﮔﺬارد </a:t>
            </a:r>
            <a:r>
              <a:rPr lang="fa-IR" sz="3600" dirty="0" smtClean="0">
                <a:effectLst/>
              </a:rPr>
              <a:t>.</a:t>
            </a:r>
            <a:r>
              <a:rPr lang="fa-IR" sz="3600" dirty="0">
                <a:effectLst/>
              </a:rPr>
              <a:t/>
            </a:r>
            <a:br>
              <a:rPr lang="fa-IR" sz="3600" dirty="0">
                <a:effectLst/>
              </a:rPr>
            </a:br>
            <a:r>
              <a:rPr lang="fa-IR" sz="3600" dirty="0" smtClean="0">
                <a:effectLst/>
              </a:rPr>
              <a:t> </a:t>
            </a:r>
            <a:r>
              <a:rPr lang="fa-IR" sz="3600" dirty="0">
                <a:effectLst/>
              </a:rPr>
              <a:t>اﻳﻦ دوره ﺑﻪ ﺳﻪ دوره آزوﻛﺎ، ﻫﺎﻛﻮﻫﺎ و ﺗﻤﭙﻴﻮ ﺗﻘﺴﻴﻢ ﻣﻲ </a:t>
            </a:r>
            <a:r>
              <a:rPr lang="fa-IR" sz="3600" dirty="0" smtClean="0">
                <a:effectLst/>
              </a:rPr>
              <a:t>ﺷﻮد</a:t>
            </a:r>
            <a:r>
              <a:rPr lang="fa-IR" sz="4400" dirty="0" smtClean="0"/>
              <a:t/>
            </a:r>
            <a:br>
              <a:rPr lang="fa-IR" sz="4400" dirty="0" smtClean="0"/>
            </a:br>
            <a:r>
              <a:rPr lang="fa-IR" sz="4400" dirty="0" smtClean="0"/>
              <a:t/>
            </a:r>
            <a:br>
              <a:rPr lang="fa-IR" sz="4400" dirty="0" smtClean="0"/>
            </a:br>
            <a:r>
              <a:rPr lang="fa-IR" sz="4400" dirty="0" smtClean="0"/>
              <a:t>  </a:t>
            </a:r>
            <a:r>
              <a:rPr lang="fa-IR" sz="4400" dirty="0">
                <a:solidFill>
                  <a:srgbClr val="FFFF00"/>
                </a:solidFill>
              </a:rPr>
              <a:t>آﻳﻴﻦ ﻫﺎي </a:t>
            </a:r>
            <a:r>
              <a:rPr lang="fa-IR" sz="4400" dirty="0" smtClean="0">
                <a:solidFill>
                  <a:srgbClr val="FFFF00"/>
                </a:solidFill>
              </a:rPr>
              <a:t>ژاﭘﻦ</a:t>
            </a:r>
            <a:r>
              <a:rPr lang="fa-IR" sz="4400" dirty="0" smtClean="0"/>
              <a:t/>
            </a:r>
            <a:br>
              <a:rPr lang="fa-IR" sz="4400" dirty="0" smtClean="0"/>
            </a:br>
            <a:r>
              <a:rPr lang="fa-IR" sz="4400" dirty="0" smtClean="0"/>
              <a:t>  </a:t>
            </a:r>
            <a:r>
              <a:rPr lang="fa-IR" sz="4400" dirty="0">
                <a:effectLst/>
              </a:rPr>
              <a:t>ﻣﺬﻫﺐ ﺷﻴﻨﺘﻮ </a:t>
            </a:r>
            <a:r>
              <a:rPr lang="fa-IR" sz="4400" dirty="0" smtClean="0">
                <a:effectLst/>
              </a:rPr>
              <a:t>(ﺷﻴﻦ</a:t>
            </a:r>
            <a:r>
              <a:rPr lang="fa-IR" sz="4400" dirty="0">
                <a:effectLst/>
              </a:rPr>
              <a:t> ﺗﺎﺋﻮ</a:t>
            </a:r>
            <a:r>
              <a:rPr lang="fa-IR" sz="4400" dirty="0" smtClean="0">
                <a:effectLst/>
              </a:rPr>
              <a:t> )، کنفوسیوسی،ﺑﻮداﻳﻲ </a:t>
            </a:r>
            <a:endParaRPr lang="en-US" sz="4400" dirty="0">
              <a:effectLst/>
            </a:endParaRPr>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5"/>
            <a:ext cx="1311215" cy="86409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3430.WAV">
            <a:hlinkClick r:id="" action="ppaction://media"/>
          </p:cNvPr>
          <p:cNvPicPr>
            <a:picLocks noRot="1" noChangeAspect="1"/>
          </p:cNvPicPr>
          <p:nvPr>
            <a:wavAudioFile r:embed="rId1" name="~PP3430.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3876767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74890" y="908720"/>
            <a:ext cx="8350696" cy="4724102"/>
          </a:xfrm>
        </p:spPr>
        <p:txBody>
          <a:bodyPr/>
          <a:lstStyle/>
          <a:p>
            <a:pPr algn="just"/>
            <a:r>
              <a:rPr lang="fa-IR" sz="6000" dirty="0" smtClean="0">
                <a:solidFill>
                  <a:srgbClr val="FFFF00"/>
                </a:solidFill>
              </a:rPr>
              <a:t>معماری</a:t>
            </a:r>
            <a:r>
              <a:rPr lang="fa-IR" sz="3600" dirty="0" smtClean="0"/>
              <a:t> </a:t>
            </a:r>
            <a:br>
              <a:rPr lang="fa-IR" sz="3600" dirty="0" smtClean="0"/>
            </a:br>
            <a:r>
              <a:rPr lang="fa-IR" sz="3200" dirty="0" smtClean="0">
                <a:solidFill>
                  <a:schemeClr val="tx1"/>
                </a:solidFill>
                <a:effectLst/>
              </a:rPr>
              <a:t>ژاﭘﻦ </a:t>
            </a:r>
            <a:r>
              <a:rPr lang="fa-IR" sz="3200" dirty="0">
                <a:solidFill>
                  <a:schemeClr val="tx1"/>
                </a:solidFill>
                <a:effectLst/>
              </a:rPr>
              <a:t>ﻫﻢ ﻣﺎﻧﻨﺪ ﭼﻴﻦ از ﮔﻮدال ﻫﺎي </a:t>
            </a:r>
            <a:r>
              <a:rPr lang="fa-IR" sz="3200" dirty="0" smtClean="0">
                <a:solidFill>
                  <a:schemeClr val="tx1"/>
                </a:solidFill>
                <a:effectLst/>
              </a:rPr>
              <a:t>(ﭼﺎﻟﻪ ) </a:t>
            </a:r>
            <a:r>
              <a:rPr lang="fa-IR" sz="3200" dirty="0">
                <a:solidFill>
                  <a:schemeClr val="tx1"/>
                </a:solidFill>
                <a:effectLst/>
              </a:rPr>
              <a:t>اوﻟﻴﻪ آﻏﺎز ﻣﻲ ﺷﻮد و ﺳﺎﺧﺘﻤﺎن ﻫﺎي ﺳﺎده ﺑﺎ ﺑﺎم ﻛﺎه ﮔﻠﻲ و ﺑﺮ روي ﭘﺎﻳﻪ ﻫﺎي ﺧﻴﺰراﻧﻲ ﻣﺤﺪود ﻣﻲ ﮔﺮدﻳﺪ . ﻳﻌﻨﻲ وﺟﻮد ﺟﻨﮕﻞ ﻫﺎي ﺑﺴﻴﺎر و </a:t>
            </a:r>
            <a:r>
              <a:rPr lang="fa-IR" sz="3200" dirty="0" smtClean="0">
                <a:solidFill>
                  <a:schemeClr val="tx1"/>
                </a:solidFill>
                <a:effectLst/>
              </a:rPr>
              <a:t>ﻫﻤﭽﻨﻴﻦ ﺑﺎرش </a:t>
            </a:r>
            <a:r>
              <a:rPr lang="fa-IR" sz="3200" dirty="0">
                <a:solidFill>
                  <a:schemeClr val="tx1"/>
                </a:solidFill>
                <a:effectLst/>
              </a:rPr>
              <a:t>ﺑﺎران دو ﻋﺎﻣﻞ ﻫﺴﺘﻨﺪ ﻛﻪ ﻧﻘﺶ اﺳﺎﺳﻲ در ﻣﻌﻤﺎري ژاﭘﻦ، ﺑﻪ وﻳﮋه اﺳﺘﻔﺎده از ﻣﺼﺎﻟﺢ دا ﺷﺘﻪ اﻧﺪ، ﻛﺎرﺑﺮد ﭼﻮب ﺑﻪ ﻋﻨﻮان ﻣﺼﺎﻟﺢ اﺻﻠﻲ و اﻳﺠﺎد ﺳﻘﻒ ﻫﺎي ﺷﻴﺐ دار در ﻣﻘﺎﺑﻞ ﺑﺎران ﻫﺎي ﺳﻴﻞ آﺳﺎي آن ﺳﺮزﻣﻴﻦ ﻫﺴﺘﻨﺪ ﺣﺎﺋﺰ اﻫﻤﻴﺖ اﺳﺖ</a:t>
            </a:r>
            <a:endParaRPr lang="en-US" sz="3200" dirty="0">
              <a:solidFill>
                <a:schemeClr val="tx1"/>
              </a:solidFill>
              <a:effectLst/>
            </a:endParaRPr>
          </a:p>
        </p:txBody>
      </p:sp>
      <p:pic>
        <p:nvPicPr>
          <p:cNvPr id="3" name="Picture 2" descr="دانشگاه فنی و حرفه‌ای استان بوشهر برای تکمیل ظرفیت دانشجو می‌پذیر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pic>
        <p:nvPicPr>
          <p:cNvPr id="5" name="~PP2673.WAV">
            <a:hlinkClick r:id="" action="ppaction://media"/>
          </p:cNvPr>
          <p:cNvPicPr>
            <a:picLocks noRot="1" noChangeAspect="1"/>
          </p:cNvPicPr>
          <p:nvPr>
            <a:wavAudioFile r:embed="rId1" name="~PP2673.WAV"/>
          </p:nvPr>
        </p:nvPicPr>
        <p:blipFill>
          <a:blip r:embed="rId4" cstate="print"/>
          <a:stretch>
            <a:fillRect/>
          </a:stretch>
        </p:blipFill>
        <p:spPr>
          <a:xfrm>
            <a:off x="8632825" y="6346825"/>
            <a:ext cx="304800" cy="304800"/>
          </a:xfrm>
          <a:prstGeom prst="rect">
            <a:avLst/>
          </a:prstGeom>
        </p:spPr>
      </p:pic>
    </p:spTree>
    <p:extLst>
      <p:ext uri="{BB962C8B-B14F-4D97-AF65-F5344CB8AC3E}">
        <p14:creationId xmlns:p14="http://schemas.microsoft.com/office/powerpoint/2010/main" val="2636716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048" y="548680"/>
            <a:ext cx="4860032"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5620866-lg.jpg"/>
          <p:cNvPicPr>
            <a:picLocks noChangeAspect="1"/>
          </p:cNvPicPr>
          <p:nvPr/>
        </p:nvPicPr>
        <p:blipFill rotWithShape="1">
          <a:blip r:embed="rId3" cstate="print"/>
          <a:srcRect l="6441" t="4827" r="6557" b="6434"/>
          <a:stretch/>
        </p:blipFill>
        <p:spPr>
          <a:xfrm>
            <a:off x="5652120" y="2060848"/>
            <a:ext cx="2900236" cy="2633575"/>
          </a:xfrm>
          <a:prstGeom prst="rect">
            <a:avLst/>
          </a:prstGeom>
          <a:ln>
            <a:noFill/>
          </a:ln>
          <a:effectLst>
            <a:softEdge rad="112500"/>
          </a:effectLst>
        </p:spPr>
      </p:pic>
      <p:pic>
        <p:nvPicPr>
          <p:cNvPr id="5" name="Picture 2" descr="دانشگاه فنی و حرفه‌ای استان بوشهر برای تکمیل ظرفیت دانشجو می‌پذیرد"/>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046" y="44624"/>
            <a:ext cx="1311215" cy="10411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r>
              <a:rPr lang="fa-IR" smtClean="0"/>
              <a:t>دانشکده فنی و حرفه ای الزهرا بوشهر/درس اشنایی با معماری جهان/مدرس  خسروی لقب</a:t>
            </a:r>
            <a:endParaRPr lang="en-US" dirty="0"/>
          </a:p>
        </p:txBody>
      </p:sp>
    </p:spTree>
    <p:extLst>
      <p:ext uri="{BB962C8B-B14F-4D97-AF65-F5344CB8AC3E}">
        <p14:creationId xmlns:p14="http://schemas.microsoft.com/office/powerpoint/2010/main" val="76430973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اشنایی با معماری جهان</Template>
  <TotalTime>1306</TotalTime>
  <Words>1363</Words>
  <Application>Microsoft Office PowerPoint</Application>
  <PresentationFormat>On-screen Show (4:3)</PresentationFormat>
  <Paragraphs>113</Paragraphs>
  <Slides>32</Slides>
  <Notes>2</Notes>
  <HiddenSlides>0</HiddenSlides>
  <MMClips>25</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Orbit</vt:lpstr>
      <vt:lpstr>PowerPoint Presentation</vt:lpstr>
      <vt:lpstr>بسم الله الرحمن الرحیم </vt:lpstr>
      <vt:lpstr>PowerPoint Presentation</vt:lpstr>
      <vt:lpstr>PowerPoint Presentation</vt:lpstr>
      <vt:lpstr>معماری ژاپن ﻣﺠﻤﻊ اﻟﺠﺰاﻳﺮ ژاﭘﻦ ﻣﺸﺘﻤﻞ ﺑﺮ ﭼﻬﺎر ﺟﺰﻳﺮه اﺻﻠﻲ و ﺗﻘﺮﻳﺒﺎ 3900ﺟﺰﻳﺮه ﻛﻮﭼﻜﺘﺮ اﺳﺖ، ﻫﻨﺸﻮ، ﻫﻜﺎﻳﺪو، ﻛﻴﻮﺷﻮ، ﺷﻴﻜﻮﮔﻮ ﭼﻬﺎر  ﺟﺰﻳﺮه اﻳﻦ ﻛﺸﻮر ﻫﺴﺘﻨﺪ.  </vt:lpstr>
      <vt:lpstr>PowerPoint Presentation</vt:lpstr>
      <vt:lpstr>آﻏﺎز ﺗﺎرﻳﺦ ژاﭘﻦ را ﻣﻲ ﺗﻮان دوره ﭘﻴﺪاﻳﺶ ﻓﺮﻫﻨﮓ ﺑﻮدا ﻧﺎم ﮔﺬارد .  اﻳﻦ دوره ﺑﻪ ﺳﻪ دوره آزوﻛﺎ، ﻫﺎﻛﻮﻫﺎ و ﺗﻤﭙﻴﻮ ﺗﻘﺴﻴﻢ ﻣﻲ ﺷﻮد    آﻳﻴﻦ ﻫﺎي ژاﭘﻦ   ﻣﺬﻫﺐ ﺷﻴﻨﺘﻮ (ﺷﻴﻦ ﺗﺎﺋﻮ )، کنفوسیوسی،ﺑﻮداﻳﻲ </vt:lpstr>
      <vt:lpstr>معماری  ژاﭘﻦ ﻫﻢ ﻣﺎﻧﻨﺪ ﭼﻴﻦ از ﮔﻮدال ﻫﺎي (ﭼﺎﻟﻪ ) اوﻟﻴﻪ آﻏﺎز ﻣﻲ ﺷﻮد و ﺳﺎﺧﺘﻤﺎن ﻫﺎي ﺳﺎده ﺑﺎ ﺑﺎم ﻛﺎه ﮔﻠﻲ و ﺑﺮ روي ﭘﺎﻳﻪ ﻫﺎي ﺧﻴﺰراﻧﻲ ﻣﺤﺪود ﻣﻲ ﮔﺮدﻳﺪ . ﻳﻌﻨﻲ وﺟﻮد ﺟﻨﮕﻞ ﻫﺎي ﺑﺴﻴﺎر و ﻫﻤﭽﻨﻴﻦ ﺑﺎرش ﺑﺎران دو ﻋﺎﻣﻞ ﻫﺴﺘﻨﺪ ﻛﻪ ﻧﻘﺶ اﺳﺎﺳﻲ در ﻣﻌﻤﺎري ژاﭘﻦ، ﺑﻪ وﻳﮋه اﺳﺘﻔﺎده از ﻣﺼﺎﻟﺢ دا ﺷﺘﻪ اﻧﺪ، ﻛﺎرﺑﺮد ﭼﻮب ﺑﻪ ﻋﻨﻮان ﻣﺼﺎﻟﺢ اﺻﻠﻲ و اﻳﺠﺎد ﺳﻘﻒ ﻫﺎي ﺷﻴﺐ دار در ﻣﻘﺎﺑﻞ ﺑﺎران ﻫﺎي ﺳﻴﻞ آﺳﺎي آن ﺳﺮزﻣﻴﻦ ﻫﺴﺘﻨﺪ ﺣﺎﺋﺰ اﻫﻤﻴﺖ اﺳﺖ</vt:lpstr>
      <vt:lpstr>PowerPoint Presentation</vt:lpstr>
      <vt:lpstr>ﻧﻜﺘﻪ: ﻣﻌﻤﺎري ژاﭘﻨﻲ ﻣﻌﻤﺎري ﻫﻤﺴﺎن ﺑﺎ اﻗﻠﻴﻢ ژاپن    ﻣﻌﻤﺎري ژاﭘﻦ ﭘﻴﻮﻧﺪي ﻋﻤﻴﻖ و ﻣﻨﻄﻘﻲ ﺑﺎ ﻃﺒﻴﻌﺖ ﺑﺮﻗﺮار ﻛﺮده اﺳﺖ . ﺗﻘﺮﻳﺒﺎ ﺗﻤﺎم ﻣﻮاد ﺳﺎﺧﺘﻤﺎﻧﻲ رﻳﺸﻪ ﮔﻴﺎﻫﻲ دارﻧﺪ ﺑﺎ ورود آﻳﻴﻦ ﺑﻮدا در ﺳﺎل ﻣﻴﻼدي 552 اﻛﺜﺮا ﻫﻨﺮﻫﺎي ژاﭘﻨﻲ در ﻫﻢ آﻣﻴﺨﺖ، ﺑﻪ وﻳﮋه در ﻣﻌﻤﺎري اﻳﻦ اﺗﻔﺎق ﭼﺸﻤﮕﻴﺮ ﺗﺮ اﺳﺖ.</vt:lpstr>
      <vt:lpstr>ﻣﻌﺎﺑﺪ ﺑﻮداﻳﻲ   ﺑﺎ ﻗﺒﻮل آﻳﻴﻦ ﺑﻮدا ﺳﺎﺧﺘﻦ ﺗﭙﻪ ﻫﺎي ﺗﺪﻓﻴﻦ از ﻣﻴﺎن رﻓﺖ و ﻣﻌﺎﺑﺪ ﺟﺎﻳﮕﺰﻳﻦ آﻧﻬﺎ ﮔﺮدﻳﺪ زﻣﻴﻦ اﻳﻦ ﻣﻌﺎﺑﺪ را ﻃﻮري اﻧﺘﺨﺎب ﻣﻲ ﻛﺮد ﻧﺪ ﻛﻪ از ﺟﻬﺎن دﻧﻴﻮي ﻣﺘﻤﺎﻳﺰ ﺑﺎﺷﺪ و ﻧﺰدﻳﻚ ﻣﺤﻞ اﻗﺎﻣﺖ ﻣﺮدم وﺑﺮاي رﻓﺖ و آﻣﺪ آﺳﺎن ﺑﺎﺷﺪ، ﺷﻴﺮواﻧﻲ ﻫﺎي ﺳﻪ ﮔﻮش ﺑﺮاي ﻣﻌﺎﺑﺪ ﺧﻮد ﻳﻜﻲ از ﻋﻼﻳﻢ ﻓﺮﻗﻪ ﺑﻮداﻳﻲ اﺳﺖ ﻛﻪ در ﻗﺮن دﻫﻢ اﻳﻦ ﺷﻴﺮواﻧﻲ ﻫﺎي ﭘﻨﺞ ﻃﺒﻘﻪ ﻣﻲ ﺳﺎﺧﺘﻨﺪ.  </vt:lpstr>
      <vt:lpstr>در اواﺧﺮ ﻗﺮن دوازدﻫﻢ ﻣﻴﻼدي دو ﺳﺒﻚ ﺟﺪﻳﺪ ﻣﻌﻤﺎري ﻣﻌﺎﺑﺪ رواج یافت 1-ذن شویر 2- تنجیکویو  وﻳﮋﮔﻲ ﻣﻌﻤﺎري ﺳﺒﻚ ذن ﺷﻴﻮﻳﻮ ﻋﺒﺎرﺗﻨﺪ از  اﻟﻒ-ﻇﺮاﻓﺖ ﺳﺎﺧﺘﻤﺎﻧﻲ  ب- ﺳﺘﻮن ﻫﺎي دور ﻣﻌﺒﺪ  ج-  اﻳﺠﺎد ﻳﻚ ﭘﻨﺠﺮه ﺑﺎ ﻗﺎب ﭼﻮﺑﻲ</vt:lpstr>
      <vt:lpstr>ﻣﻌﺎﺑﺪ ﺷﻴﻨﺘﻮﻳﺴﻢ:   ﺑﻪ ﻃﻮري ﻛﻪ در ﺑﺎﻻ اﺷﺎره ﮔﺮدﻳﺪ ﺷﻴﻨﺘﻮ ﻳﻜﻲ از آﻳﻴﻦ ﻫﺎي ﺑﺎﺳﺘﺎﻧﻲ ژاﭘﻦ اﺳﺖ ﻛﻪ اﻛﻨﻮن ﭘﻴﺮوان ﺑﺴﻴﺎري دارد و ﺣﺘﻲ بسیاری از ﻣﺮاﺳﻢ ژاﭘﻨﻲ ﺑﻪ ﺷﻴﻮه ﺷﻴﻨﺘﻮﻳﻲ اﻧﺠﺎم ﻣﻲ پذیرد  . ﺑﻪ ﻫﻤﻴﻦ ﺧﺎﻃﺮ داراي ﻣﻌﻤﺎري ﺧﺎﺻﻲ اﺳﺖ . و ﺑﺮاي ﻣﺸﺎﻫﺪه ﺳﺎﺧﺘﻤﺎن ژاﭘﻨﻲ ﺑﻪ ﻣﻌﻨﻲ اﺧﺺ واژه، ﺑﺎﻳﺪ ﺑﻪ ﻣﻌﺎﺑﺪ ﺷﻴﻨﺘﻮ ژاﭘﻦ اﺷﺎره ﻧﻤﻮد . اﻳﻦ ﻣﻌﺎﺑﺪ ﺑﻪ ﺷﻴﻮه ﻣﻌﻤﻮل ﻫﺮ ﺑﻴﺴﺖ ﺳﺎل ﻳﻚ ﺑﺎر ﻧﺎﺑﻮد ﻣﻲ ﺷﺪﻧﺪ . و روﻧﻮﺷﺖ ﻫﺎﻳﻲ ﺑﺮاﺑﺮ اﺻﻞ   ﺟﺎﻳﺸﺎنﺳﺎﺧﺘﻪ ﻣﻲ ﺷﺪﻧﺪ.   ﻣﻌﺒﺪ اﻳذه:ﺑﺰرﮔﺘﺮﻳﻦ ﻣﻌﺒﺪ آﻳﻴﻦ ﺷﻴﻨﺘﻮ است  . ﻛﻪ ﺑﺎ ﭼﻬﺎر ﭘﺮﭼﻴﻦ ﻣﺘﺤﺪاﻟﻤﺮﻛﺰ ﺣﺼﺎر ﺑﻨﺪي ﺷﺪه اﺳﺖ.</vt:lpstr>
      <vt:lpstr>PowerPoint Presentation</vt:lpstr>
      <vt:lpstr>معبد ایذه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تودای- جی Todai-ji - نارا  گشایش این معبد در سال ۷۲۸ میلادی زخم بزرگی برای راهبان بودایی بود. در سال ۸۵۵، سر مجسمه بودای بزرگ معبد در اثر زلزله بر زمین افتاد (که بعدها تعمیر شد). بعدها نیز تالار سخنرانی در اثر رعد و برق و آتش‌سوزی دچار آسیب شد. در سال ۱۱۸۰، بیش از نیمی از مجموعه به دلیل حملات تایرا بر معابد قدیمی نارا در آتش سوخت.</vt:lpstr>
      <vt:lpstr>معبد بیودو- این Byodo-In- هاوایی این معبد نه در ژاپن، بلکه در اوآهو هاوایی قرار دارد، ولی نمونه شگفت‌انگیزی از گسترش فرهنگ ژاپنی به اقصی نقاط دنیا است. این معبد در سال ۱۹۶۸ بنا شده و یادبودی از ورود اولین گروه مهاجران ژاپنی به هاوایی است.</vt:lpstr>
      <vt:lpstr>هوریو- جیHoryu-ji نارا هوریو- جی به معنی معبد تجلی قانون در هر دو مکتب رهبانی و مذهبی است. ساختمان معبد یکی از قدیمی‌ترین بناهای چوبی در دنیا است. </vt:lpstr>
      <vt:lpstr>نتیجه گیری  از معماری ژاپن</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معماري چين</dc:title>
  <dc:subject>daneshjo.pro</dc:subject>
  <dc:creator>daneshjo.pro</dc:creator>
  <cp:keywords>daneshjo.pro</cp:keywords>
  <dc:description>daneshjo.pro</dc:description>
  <cp:lastModifiedBy>Windows User</cp:lastModifiedBy>
  <cp:revision>176</cp:revision>
  <dcterms:created xsi:type="dcterms:W3CDTF">2012-12-20T07:43:04Z</dcterms:created>
  <dcterms:modified xsi:type="dcterms:W3CDTF">2020-04-10T19:04:05Z</dcterms:modified>
  <cp:category>daneshjo.pro</cp:category>
</cp:coreProperties>
</file>