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6" r:id="rId2"/>
    <p:sldId id="284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7" r:id="rId11"/>
    <p:sldId id="270" r:id="rId12"/>
    <p:sldId id="265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5" r:id="rId23"/>
    <p:sldId id="282" r:id="rId24"/>
    <p:sldId id="28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A21A7B"/>
    <a:srgbClr val="F7A791"/>
    <a:srgbClr val="F25879"/>
    <a:srgbClr val="66FFFF"/>
    <a:srgbClr val="20AC9B"/>
    <a:srgbClr val="18D8D8"/>
    <a:srgbClr val="8284E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shoory\Desktop\VID-20200409-WA0012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5" Type="http://schemas.openxmlformats.org/officeDocument/2006/relationships/image" Target="../media/image10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1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10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9-WA001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42309" y="408215"/>
            <a:ext cx="7981405" cy="5986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49251" y="1635617"/>
            <a:ext cx="10689463" cy="461278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fa-IR" sz="2800" dirty="0" smtClean="0">
                <a:solidFill>
                  <a:srgbClr val="18D8D8"/>
                </a:solidFill>
                <a:cs typeface="2  Koodak" panose="00000700000000000000" pitchFamily="2" charset="-78"/>
              </a:rPr>
              <a:t>قالی بافی در ایران</a:t>
            </a:r>
          </a:p>
          <a:p>
            <a:pPr marL="0" indent="0" algn="r">
              <a:buNone/>
            </a:pPr>
            <a:endParaRPr lang="fa-IR" sz="2800" dirty="0" smtClean="0">
              <a:cs typeface="2  Koodak" panose="00000700000000000000" pitchFamily="2" charset="-78"/>
            </a:endParaRP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cs typeface="2  Koodak" panose="00000700000000000000" pitchFamily="2" charset="-78"/>
              </a:rPr>
              <a:t>قالی در زندگی مردم ایران  دارای اهمیت و احترام خاصی است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cs typeface="2  Koodak" panose="00000700000000000000" pitchFamily="2" charset="-78"/>
              </a:rPr>
              <a:t>قالی علامت کانون خانوادگی هر ایرانی است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2  Koodak" panose="00000700000000000000" pitchFamily="2" charset="-78"/>
              </a:rPr>
              <a:t>کشفیات باستان شناسی در پازیریک سیبری وجود قالی های گره دار در دوره هخامنشیان را تایید می کند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2  Koodak" panose="00000700000000000000" pitchFamily="2" charset="-78"/>
              </a:rPr>
              <a:t>در دوره ساسانی نیز بافت قالی معمول بوده و بافته مشهور به بهار خسرو یا بهارستان در کاخ تیسفون وجود داشته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rgbClr val="00B0F0"/>
                </a:solidFill>
                <a:cs typeface="2  Koodak" panose="00000700000000000000" pitchFamily="2" charset="-78"/>
              </a:rPr>
              <a:t>قالی در دوره های اموی و عباسی نیز دارای اهمیت بوده و کف قصر های خود را با قالی ایران فرش می کردند  </a:t>
            </a:r>
            <a:endParaRPr lang="en-US" sz="2400" dirty="0">
              <a:solidFill>
                <a:srgbClr val="00B0F0"/>
              </a:solidFill>
              <a:cs typeface="2  Koodak" panose="00000700000000000000" pitchFamily="2" charset="-78"/>
            </a:endParaRPr>
          </a:p>
        </p:txBody>
      </p:sp>
      <p:pic>
        <p:nvPicPr>
          <p:cNvPr id="4" name="~PP1044.WAV">
            <a:hlinkClick r:id="" action="ppaction://media"/>
          </p:cNvPr>
          <p:cNvPicPr>
            <a:picLocks noRot="1" noChangeAspect="1"/>
          </p:cNvPicPr>
          <p:nvPr>
            <a:wavAudioFile r:embed="rId1" name="~PP1044.WAV"/>
          </p:nvPr>
        </p:nvPicPr>
        <p:blipFill>
          <a:blip r:embed="rId3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3750393"/>
      </p:ext>
    </p:extLst>
  </p:cSld>
  <p:clrMapOvr>
    <a:masterClrMapping/>
  </p:clrMapOvr>
  <p:transition advTm="9676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85611" y="1790163"/>
            <a:ext cx="10650827" cy="4458237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fa-IR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cs typeface="2  Koodak" panose="00000700000000000000" pitchFamily="2" charset="-78"/>
              </a:rPr>
              <a:t>قالی بافی در دوره ایلخانیان و تیموریان</a:t>
            </a:r>
          </a:p>
          <a:p>
            <a:pPr algn="r"/>
            <a:endParaRPr lang="fa-IR" sz="2400" dirty="0">
              <a:cs typeface="2  Koodak" panose="00000700000000000000" pitchFamily="2" charset="-78"/>
            </a:endParaRPr>
          </a:p>
          <a:p>
            <a:pPr algn="r">
              <a:buNone/>
            </a:pPr>
            <a:r>
              <a:rPr lang="fa-IR" sz="2400" dirty="0" smtClean="0">
                <a:solidFill>
                  <a:srgbClr val="18D8D8"/>
                </a:solidFill>
                <a:cs typeface="2  Koodak" panose="00000700000000000000" pitchFamily="2" charset="-78"/>
              </a:rPr>
              <a:t>قفقاز به عنوان وطن اصلی تعداد زیادی از فرش های قدیمی است</a:t>
            </a:r>
          </a:p>
          <a:p>
            <a:pPr algn="r">
              <a:buNone/>
            </a:pPr>
            <a:r>
              <a:rPr lang="fa-IR" sz="2400" dirty="0" smtClean="0">
                <a:solidFill>
                  <a:srgbClr val="18D8D8"/>
                </a:solidFill>
                <a:cs typeface="2  Koodak" panose="00000700000000000000" pitchFamily="2" charset="-78"/>
              </a:rPr>
              <a:t>طرح های مغوای در این فرش ها به چشم می خورد که قدیمی ترین نمونه این گونه قالی ها، موضوع جنگ اژدها با عنقا را نشان می دهد</a:t>
            </a:r>
          </a:p>
          <a:p>
            <a:pPr algn="r">
              <a:buNone/>
            </a:pPr>
            <a:r>
              <a:rPr lang="fa-IR" sz="2400" dirty="0" smtClean="0">
                <a:solidFill>
                  <a:srgbClr val="18D8D8"/>
                </a:solidFill>
                <a:cs typeface="2  Koodak" panose="00000700000000000000" pitchFamily="2" charset="-78"/>
              </a:rPr>
              <a:t>یکی از دلایل استفاده زیاد از این بافته ها در این دوره نقش و شکل این فرش ها در مینیاتورهاست</a:t>
            </a:r>
          </a:p>
          <a:p>
            <a:pPr algn="r">
              <a:buNone/>
            </a:pPr>
            <a:r>
              <a:rPr lang="fa-IR" sz="2400" dirty="0" smtClean="0">
                <a:solidFill>
                  <a:srgbClr val="18D8D8"/>
                </a:solidFill>
                <a:cs typeface="2  Koodak" panose="00000700000000000000" pitchFamily="2" charset="-78"/>
              </a:rPr>
              <a:t>در قالی های قدیمی خط یا نوشته کم دیده می شود</a:t>
            </a:r>
            <a:endParaRPr lang="en-US" sz="2400" dirty="0">
              <a:solidFill>
                <a:srgbClr val="18D8D8"/>
              </a:solidFill>
              <a:cs typeface="2  Koodak" panose="00000700000000000000" pitchFamily="2" charset="-78"/>
            </a:endParaRPr>
          </a:p>
        </p:txBody>
      </p:sp>
      <p:pic>
        <p:nvPicPr>
          <p:cNvPr id="4" name="~PP368.WAV">
            <a:hlinkClick r:id="" action="ppaction://media"/>
          </p:cNvPr>
          <p:cNvPicPr>
            <a:picLocks noRot="1" noChangeAspect="1"/>
          </p:cNvPicPr>
          <p:nvPr>
            <a:wavAudioFile r:embed="rId1" name="~PP368.WAV"/>
          </p:nvPr>
        </p:nvPicPr>
        <p:blipFill>
          <a:blip r:embed="rId3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5016910"/>
      </p:ext>
    </p:extLst>
  </p:cSld>
  <p:clrMapOvr>
    <a:masterClrMapping/>
  </p:clrMapOvr>
  <p:transition advTm="524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18220" y="1159098"/>
            <a:ext cx="5885645" cy="508930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800" dirty="0" smtClean="0">
                <a:solidFill>
                  <a:srgbClr val="00B0F0"/>
                </a:solidFill>
                <a:cs typeface="2  Koodak" panose="00000700000000000000" pitchFamily="2" charset="-78"/>
              </a:rPr>
              <a:t>قالی بافی دوره صفویه</a:t>
            </a:r>
          </a:p>
          <a:p>
            <a:pPr algn="r"/>
            <a:endParaRPr lang="fa-IR" sz="2400" dirty="0">
              <a:cs typeface="2  Koodak" panose="00000700000000000000" pitchFamily="2" charset="-78"/>
            </a:endParaRP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2  Koodak" panose="00000700000000000000" pitchFamily="2" charset="-78"/>
              </a:rPr>
              <a:t>اوج ترقی و کمال صنعت قالی بافی در دوره صفویه و بافت بهترین فرش های ایرانی در این دوره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2  Koodak" panose="00000700000000000000" pitchFamily="2" charset="-78"/>
              </a:rPr>
              <a:t>زیباترین قالی های این دوره در عهد شاه طهماسب اول بافته شده است، قالی بزرگی است که در آرامگاه شیخ صفی قرار داده شده بود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2  Koodak" panose="00000700000000000000" pitchFamily="2" charset="-78"/>
              </a:rPr>
              <a:t>نقش قندیل بزرگ در وسط قالی</a:t>
            </a:r>
          </a:p>
          <a:p>
            <a:pPr marL="0" indent="0" algn="r">
              <a:buNone/>
            </a:pPr>
            <a:endParaRPr lang="fa-IR" sz="2400" dirty="0">
              <a:cs typeface="2  Koodak" panose="00000700000000000000" pitchFamily="2" charset="-78"/>
            </a:endParaRPr>
          </a:p>
          <a:p>
            <a:pPr marL="0" indent="0" algn="r">
              <a:buNone/>
            </a:pPr>
            <a:endParaRPr lang="fa-IR" sz="2400" dirty="0" smtClean="0">
              <a:cs typeface="2 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623" y="592712"/>
            <a:ext cx="3079315" cy="5799533"/>
          </a:xfrm>
          <a:prstGeom prst="rect">
            <a:avLst/>
          </a:prstGeom>
          <a:ln>
            <a:solidFill>
              <a:srgbClr val="66FFFF"/>
            </a:solidFill>
          </a:ln>
        </p:spPr>
      </p:pic>
      <p:pic>
        <p:nvPicPr>
          <p:cNvPr id="4" name="~PP3742.WAV">
            <a:hlinkClick r:id="" action="ppaction://media"/>
          </p:cNvPr>
          <p:cNvPicPr>
            <a:picLocks noRot="1" noChangeAspect="1"/>
          </p:cNvPicPr>
          <p:nvPr>
            <a:wavAudioFile r:embed="rId1" name="~PP3742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0928412"/>
      </p:ext>
    </p:extLst>
  </p:cSld>
  <p:clrMapOvr>
    <a:masterClrMapping/>
  </p:clrMapOvr>
  <p:transition advTm="5242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" y="1912938"/>
            <a:ext cx="9375820" cy="4195762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fa-IR" sz="2800" dirty="0" smtClean="0">
                <a:solidFill>
                  <a:srgbClr val="18D8D8"/>
                </a:solidFill>
                <a:cs typeface="2  Koodak" panose="00000700000000000000" pitchFamily="2" charset="-78"/>
              </a:rPr>
              <a:t>طبقه بندی  نقوش قالی های صفوی</a:t>
            </a:r>
          </a:p>
          <a:p>
            <a:pPr algn="r"/>
            <a:endParaRPr lang="fa-IR" sz="2400" dirty="0" smtClean="0">
              <a:cs typeface="2  Koodak" panose="00000700000000000000" pitchFamily="2" charset="-78"/>
            </a:endParaRP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2  Koodak" panose="00000700000000000000" pitchFamily="2" charset="-78"/>
              </a:rPr>
              <a:t>قالی های ترنج دار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2  Koodak" panose="00000700000000000000" pitchFamily="2" charset="-78"/>
              </a:rPr>
              <a:t>قالی های شکارگاه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2  Koodak" panose="00000700000000000000" pitchFamily="2" charset="-78"/>
              </a:rPr>
              <a:t>قالی های گلدانی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2  Koodak" panose="00000700000000000000" pitchFamily="2" charset="-78"/>
              </a:rPr>
              <a:t>قالی های باغی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2  Koodak" panose="00000700000000000000" pitchFamily="2" charset="-78"/>
              </a:rPr>
              <a:t>قالی های هرات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2  Koodak" panose="00000700000000000000" pitchFamily="2" charset="-78"/>
              </a:rPr>
              <a:t>قالی های لهستانی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2  Koodak" panose="00000700000000000000" pitchFamily="2" charset="-78"/>
              </a:rPr>
              <a:t>سجاده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cs typeface="2 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175" y="0"/>
            <a:ext cx="2084569" cy="475788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224" y="2007794"/>
            <a:ext cx="2153787" cy="451076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5" name="~PP1233.WAV">
            <a:hlinkClick r:id="" action="ppaction://media"/>
          </p:cNvPr>
          <p:cNvPicPr>
            <a:picLocks noRot="1" noChangeAspect="1"/>
          </p:cNvPicPr>
          <p:nvPr>
            <a:wavAudioFile r:embed="rId1" name="~PP1233.WAV"/>
          </p:nvPr>
        </p:nvPicPr>
        <p:blipFill>
          <a:blip r:embed="rId5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228423"/>
      </p:ext>
    </p:extLst>
  </p:cSld>
  <p:clrMapOvr>
    <a:masterClrMapping/>
  </p:clrMapOvr>
  <p:transition advTm="1788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945314" y="1416676"/>
            <a:ext cx="4864614" cy="4831724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fa-IR" sz="2600" dirty="0" smtClean="0">
                <a:solidFill>
                  <a:srgbClr val="66FFFF"/>
                </a:solidFill>
                <a:cs typeface="2  Koodak" panose="00000700000000000000" pitchFamily="2" charset="-78"/>
              </a:rPr>
              <a:t>قالی های ترنج دار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این نوع قالی ها بافت قسمت های شمال ایران و تبریز و کاشان است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ترنج گرد یا بیضی در وسط و اشکال دیگر یا گلدان در دو طرف آن و در 4 گوشه قالی نیز یک مربع از ترنج یا لچکی دیده می شود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این نوع تزیین در روی جلد کتاب ها نیز عمومیت دارد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نقش و نگار زمینه این قالی ها از گل و بوته ساقه های گوشه دار و ابرهای چینی پر می شداین قالی ها دارای چند حشیه باریک و بزرگ هستند</a:t>
            </a:r>
            <a:endParaRPr lang="en-US" sz="2400" dirty="0">
              <a:cs typeface="2 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897" y="3934449"/>
            <a:ext cx="1601688" cy="231395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71" y="1201675"/>
            <a:ext cx="2258074" cy="364941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264" y="2815770"/>
            <a:ext cx="1742552" cy="288546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~PP3586.WAV">
            <a:hlinkClick r:id="" action="ppaction://media"/>
          </p:cNvPr>
          <p:cNvPicPr>
            <a:picLocks noRot="1" noChangeAspect="1"/>
          </p:cNvPicPr>
          <p:nvPr>
            <a:wavAudioFile r:embed="rId1" name="~PP3586.WAV"/>
          </p:nvPr>
        </p:nvPicPr>
        <p:blipFill>
          <a:blip r:embed="rId6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45316"/>
      </p:ext>
    </p:extLst>
  </p:cSld>
  <p:clrMapOvr>
    <a:masterClrMapping/>
  </p:clrMapOvr>
  <p:transition advTm="4733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6541" y="2052638"/>
            <a:ext cx="8640609" cy="419576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800" dirty="0" smtClean="0">
                <a:solidFill>
                  <a:srgbClr val="18D8D8"/>
                </a:solidFill>
                <a:cs typeface="2  Koodak" panose="00000700000000000000" pitchFamily="2" charset="-78"/>
              </a:rPr>
              <a:t>قالی های شکارگاه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cs typeface="2  Koodak" panose="00000700000000000000" pitchFamily="2" charset="-78"/>
              </a:rPr>
              <a:t>در این قالی ها مناظر شکار وجود دارد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cs typeface="2  Koodak" panose="00000700000000000000" pitchFamily="2" charset="-78"/>
              </a:rPr>
              <a:t>بین گل و گیاه، حیوانات مختلف به صورت تک و جفت در حال جنگ دیده می شوند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cs typeface="2  Koodak" panose="00000700000000000000" pitchFamily="2" charset="-78"/>
              </a:rPr>
              <a:t>شیر- ببر- پلنگ- روباه- شغال- آهو- شتر-گراز- خرگوش و انواع پرندگان و حیوانات خیالی و سیمرغ و اژ دها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  <a:cs typeface="2 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41" y="4267018"/>
            <a:ext cx="4715254" cy="2320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196" y="4878871"/>
            <a:ext cx="2595298" cy="1708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716" y="0"/>
            <a:ext cx="2379409" cy="3110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112" y="945811"/>
            <a:ext cx="2956111" cy="18183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3136" y="3684885"/>
            <a:ext cx="2046568" cy="29028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~PP3275.WAV">
            <a:hlinkClick r:id="" action="ppaction://media"/>
          </p:cNvPr>
          <p:cNvPicPr>
            <a:picLocks noRot="1" noChangeAspect="1"/>
          </p:cNvPicPr>
          <p:nvPr>
            <a:wavAudioFile r:embed="rId1" name="~PP3275.WAV"/>
          </p:nvPr>
        </p:nvPicPr>
        <p:blipFill>
          <a:blip r:embed="rId8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8703708"/>
      </p:ext>
    </p:extLst>
  </p:cSld>
  <p:clrMapOvr>
    <a:masterClrMapping/>
  </p:clrMapOvr>
  <p:transition advTm="2826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94514" y="1110343"/>
            <a:ext cx="6547986" cy="513805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fa-IR" sz="2200" dirty="0" smtClean="0">
                <a:solidFill>
                  <a:srgbClr val="00B0F0"/>
                </a:solidFill>
                <a:cs typeface="2  Koodak" panose="00000700000000000000" pitchFamily="2" charset="-78"/>
              </a:rPr>
              <a:t>قالی های گلدانی</a:t>
            </a:r>
          </a:p>
          <a:p>
            <a:pPr marL="0" indent="0" algn="r">
              <a:buNone/>
            </a:pPr>
            <a:r>
              <a:rPr lang="fa-IR" dirty="0" smtClean="0">
                <a:cs typeface="2  Koodak" panose="00000700000000000000" pitchFamily="2" charset="-78"/>
              </a:rPr>
              <a:t>محل بافت آنها بیشتر </a:t>
            </a:r>
            <a:r>
              <a:rPr lang="fa-IR" dirty="0" smtClean="0">
                <a:solidFill>
                  <a:srgbClr val="66FFFF"/>
                </a:solidFill>
                <a:cs typeface="2  Koodak" panose="00000700000000000000" pitchFamily="2" charset="-78"/>
              </a:rPr>
              <a:t>شهرهای مرکزی ایران </a:t>
            </a:r>
            <a:r>
              <a:rPr lang="fa-IR" dirty="0" smtClean="0">
                <a:cs typeface="2  Koodak" panose="00000700000000000000" pitchFamily="2" charset="-78"/>
              </a:rPr>
              <a:t>است</a:t>
            </a:r>
          </a:p>
          <a:p>
            <a:pPr marL="0" indent="0" algn="r">
              <a:buNone/>
            </a:pPr>
            <a:r>
              <a:rPr lang="fa-IR" dirty="0" smtClean="0">
                <a:cs typeface="2  Koodak" panose="00000700000000000000" pitchFamily="2" charset="-78"/>
              </a:rPr>
              <a:t>دوره شاه عباس به این نوع فرش ممتاز بود و بدین جهت غالبا این نقشه را به او نسبت می دهند</a:t>
            </a:r>
          </a:p>
          <a:p>
            <a:pPr marL="0" indent="0" algn="r">
              <a:buNone/>
            </a:pPr>
            <a:r>
              <a:rPr lang="fa-IR" dirty="0" smtClean="0">
                <a:cs typeface="2  Koodak" panose="00000700000000000000" pitchFamily="2" charset="-78"/>
              </a:rPr>
              <a:t>علت گلدانی نامیدن این قالی ها، وجود طرح های گلدانی است که از داخل آن شاخ و برگ بیرون آمده است و دلیل دیگراینکه اشکال و نقوش این قالی ها بیشتر گل و ساقه می باشد</a:t>
            </a:r>
          </a:p>
          <a:p>
            <a:pPr marL="0" indent="0" algn="r">
              <a:buNone/>
            </a:pPr>
            <a:r>
              <a:rPr lang="fa-IR" dirty="0" smtClean="0">
                <a:cs typeface="2  Koodak" panose="00000700000000000000" pitchFamily="2" charset="-78"/>
              </a:rPr>
              <a:t> </a:t>
            </a:r>
            <a:r>
              <a:rPr lang="fa-IR" dirty="0" smtClean="0">
                <a:solidFill>
                  <a:schemeClr val="accent5">
                    <a:lumMod val="40000"/>
                    <a:lumOff val="60000"/>
                  </a:schemeClr>
                </a:solidFill>
                <a:cs typeface="2  Koodak" panose="00000700000000000000" pitchFamily="2" charset="-78"/>
              </a:rPr>
              <a:t>تفاوت این قالی ها با دیگر قالی ها این است که نقشه آنها تکرار نمی شود و هیچ طرفی شبیه طرف دیگر نیست</a:t>
            </a:r>
          </a:p>
          <a:p>
            <a:pPr marL="0" indent="0" algn="r">
              <a:buNone/>
            </a:pPr>
            <a:r>
              <a:rPr lang="fa-IR" dirty="0" smtClean="0">
                <a:solidFill>
                  <a:schemeClr val="accent5">
                    <a:lumMod val="40000"/>
                    <a:lumOff val="60000"/>
                  </a:schemeClr>
                </a:solidFill>
                <a:cs typeface="2  Koodak" panose="00000700000000000000" pitchFamily="2" charset="-78"/>
              </a:rPr>
              <a:t>امتیاز آنها به استحکام و دقت در بافت است</a:t>
            </a:r>
          </a:p>
          <a:p>
            <a:pPr marL="0" indent="0" algn="r">
              <a:buNone/>
            </a:pPr>
            <a:r>
              <a:rPr lang="fa-IR" dirty="0" smtClean="0">
                <a:cs typeface="2  Koodak" panose="00000700000000000000" pitchFamily="2" charset="-78"/>
              </a:rPr>
              <a:t>طول بعضی از آنها سه برابر عرض است و بیشتر این قالی ها را به کرمان نسبت می دهند</a:t>
            </a:r>
          </a:p>
          <a:p>
            <a:pPr algn="r"/>
            <a:endParaRPr lang="fa-IR" dirty="0" smtClean="0">
              <a:cs typeface="2 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52" y="1014464"/>
            <a:ext cx="2221172" cy="3722635"/>
          </a:xfrm>
          <a:prstGeom prst="rect">
            <a:avLst/>
          </a:prstGeom>
          <a:ln>
            <a:solidFill>
              <a:srgbClr val="66FFFF"/>
            </a:solidFill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807" y="3213463"/>
            <a:ext cx="2065465" cy="3091180"/>
          </a:xfrm>
          <a:prstGeom prst="rect">
            <a:avLst/>
          </a:prstGeom>
          <a:ln>
            <a:solidFill>
              <a:srgbClr val="66FFFF"/>
            </a:solidFill>
          </a:ln>
        </p:spPr>
      </p:pic>
      <p:pic>
        <p:nvPicPr>
          <p:cNvPr id="6" name="~PP2564.WAV">
            <a:hlinkClick r:id="" action="ppaction://media"/>
          </p:cNvPr>
          <p:cNvPicPr>
            <a:picLocks noRot="1" noChangeAspect="1"/>
          </p:cNvPicPr>
          <p:nvPr>
            <a:wavAudioFile r:embed="rId1" name="~PP2564.WAV"/>
          </p:nvPr>
        </p:nvPicPr>
        <p:blipFill>
          <a:blip r:embed="rId5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2436070"/>
      </p:ext>
    </p:extLst>
  </p:cSld>
  <p:clrMapOvr>
    <a:masterClrMapping/>
  </p:clrMapOvr>
  <p:transition advTm="6882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790508" y="2439000"/>
            <a:ext cx="4429466" cy="419576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800" dirty="0" smtClean="0">
                <a:solidFill>
                  <a:srgbClr val="18D8D8"/>
                </a:solidFill>
                <a:cs typeface="2  Koodak" panose="00000700000000000000" pitchFamily="2" charset="-78"/>
              </a:rPr>
              <a:t>قالی های باغی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2  Koodak" panose="00000700000000000000" pitchFamily="2" charset="-78"/>
              </a:rPr>
              <a:t>طرح این فرش ها مربوط به شمال  ایران است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تقسیم بندی های آنها نشان دهنده باغ های ایرانی با حوض مرکزی و جویبارهای جانبی ، خیابان های مشجر و زمین های پر از گل و لاله و شکوفه می باشد</a:t>
            </a:r>
            <a:endParaRPr lang="en-US" sz="2400" dirty="0">
              <a:cs typeface="2 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040" y="946784"/>
            <a:ext cx="2137106" cy="2642991"/>
          </a:xfrm>
          <a:prstGeom prst="rect">
            <a:avLst/>
          </a:prstGeom>
          <a:ln>
            <a:solidFill>
              <a:srgbClr val="66FF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54" y="498476"/>
            <a:ext cx="2162676" cy="3091299"/>
          </a:xfrm>
          <a:prstGeom prst="rect">
            <a:avLst/>
          </a:prstGeom>
          <a:ln>
            <a:solidFill>
              <a:srgbClr val="66FF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05" y="3967244"/>
            <a:ext cx="5447644" cy="2333218"/>
          </a:xfrm>
          <a:prstGeom prst="rect">
            <a:avLst/>
          </a:prstGeom>
          <a:ln>
            <a:solidFill>
              <a:srgbClr val="66FF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5475" y="0"/>
            <a:ext cx="1676767" cy="2439000"/>
          </a:xfrm>
          <a:prstGeom prst="rect">
            <a:avLst/>
          </a:prstGeom>
          <a:ln>
            <a:solidFill>
              <a:srgbClr val="66FFFF"/>
            </a:solidFill>
          </a:ln>
        </p:spPr>
      </p:pic>
      <p:pic>
        <p:nvPicPr>
          <p:cNvPr id="8" name="~PP2400.WAV">
            <a:hlinkClick r:id="" action="ppaction://media"/>
          </p:cNvPr>
          <p:cNvPicPr>
            <a:picLocks noRot="1" noChangeAspect="1"/>
          </p:cNvPicPr>
          <p:nvPr>
            <a:wavAudioFile r:embed="rId1" name="~PP2400.WAV"/>
          </p:nvPr>
        </p:nvPicPr>
        <p:blipFill>
          <a:blip r:embed="rId7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3237367"/>
      </p:ext>
    </p:extLst>
  </p:cSld>
  <p:clrMapOvr>
    <a:masterClrMapping/>
  </p:clrMapOvr>
  <p:transition advTm="32508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80375" y="1846576"/>
            <a:ext cx="5100882" cy="4195762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fa-IR" sz="2800" dirty="0" smtClean="0">
                <a:solidFill>
                  <a:srgbClr val="66FFFF"/>
                </a:solidFill>
                <a:cs typeface="2  Koodak" panose="00000700000000000000" pitchFamily="2" charset="-78"/>
              </a:rPr>
              <a:t>قالی های هرات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در خراسان بافته میشدکه به هرات نسبت داده شده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سطح این فرش ها با رنگ قرمز با نقش های تخیلی و رشته ای ابر مانندپوشیده می شد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شکل آنها در برخی نقاشی های قرن 17 اروپا کشیده شده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غالبا زمینه قالی های هرات لاکی رنگ و حاشیه آنها سبز می باشد</a:t>
            </a:r>
            <a:endParaRPr lang="en-US" sz="2400" dirty="0">
              <a:cs typeface="2  Koodak" panose="00000700000000000000" pitchFamily="2" charset="-78"/>
            </a:endParaRPr>
          </a:p>
        </p:txBody>
      </p:sp>
      <p:pic>
        <p:nvPicPr>
          <p:cNvPr id="6146" name="Picture 2" descr="فرش هرات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9959" y="2125981"/>
            <a:ext cx="2293297" cy="325591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148" name="Picture 4" descr="بایگانی‌ها طرح هراتی | فرش تندیس خاطره | شرکت تندیس خاطر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6" y="2233612"/>
            <a:ext cx="2381250" cy="298132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~PP2815.WAV">
            <a:hlinkClick r:id="" action="ppaction://media"/>
          </p:cNvPr>
          <p:cNvPicPr>
            <a:picLocks noRot="1" noChangeAspect="1"/>
          </p:cNvPicPr>
          <p:nvPr>
            <a:wavAudioFile r:embed="rId1" name="~PP2815.WAV"/>
          </p:nvPr>
        </p:nvPicPr>
        <p:blipFill>
          <a:blip r:embed="rId5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3327790"/>
      </p:ext>
    </p:extLst>
  </p:cSld>
  <p:clrMapOvr>
    <a:masterClrMapping/>
  </p:clrMapOvr>
  <p:transition advTm="2492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01520" y="2052638"/>
            <a:ext cx="10225826" cy="419576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400" dirty="0" smtClean="0">
                <a:solidFill>
                  <a:srgbClr val="8284E2"/>
                </a:solidFill>
                <a:cs typeface="2  Koodak" panose="00000700000000000000" pitchFamily="2" charset="-78"/>
              </a:rPr>
              <a:t>قالی های لهستانی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این قالی ها از ابریشم و تارهای طلا و نقره بافته شده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علت این نام گمراه کننده، این بوده که روی آنها نقش عقاب لهستانی دیده شده و این موضوع باعث ایجاد توهم در منشا آن شده است و چون تعدادی از این قالی ها در لهستان پیدا شده 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این نوع قالی تقریبا در اکثر دربارهای اروپا یافت شده که بیشتر از طرف سفرای ایران برده شده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5250" y="4506686"/>
            <a:ext cx="3754726" cy="210407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2800" y="4501222"/>
            <a:ext cx="4805498" cy="213620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35181" y="862149"/>
            <a:ext cx="3376267" cy="184186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~PP1606.WAV">
            <a:hlinkClick r:id="" action="ppaction://media"/>
          </p:cNvPr>
          <p:cNvPicPr>
            <a:picLocks noRot="1" noChangeAspect="1"/>
          </p:cNvPicPr>
          <p:nvPr>
            <a:wavAudioFile r:embed="rId1" name="~PP1606.WAV"/>
          </p:nvPr>
        </p:nvPicPr>
        <p:blipFill>
          <a:blip r:embed="rId6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9586777"/>
      </p:ext>
    </p:extLst>
  </p:cSld>
  <p:clrMapOvr>
    <a:masterClrMapping/>
  </p:clrMapOvr>
  <p:transition advTm="3146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2126" y="1110344"/>
            <a:ext cx="7641772" cy="1423850"/>
          </a:xfrm>
        </p:spPr>
        <p:txBody>
          <a:bodyPr/>
          <a:lstStyle/>
          <a:p>
            <a:r>
              <a:rPr lang="fa-IR" dirty="0" err="1" smtClean="0">
                <a:cs typeface="2  Koodak" pitchFamily="2" charset="-78"/>
              </a:rPr>
              <a:t>بسم</a:t>
            </a:r>
            <a:r>
              <a:rPr lang="fa-IR" dirty="0" smtClean="0">
                <a:cs typeface="2  Koodak" pitchFamily="2" charset="-78"/>
              </a:rPr>
              <a:t> الله </a:t>
            </a:r>
            <a:r>
              <a:rPr lang="fa-IR" dirty="0" err="1" smtClean="0">
                <a:cs typeface="2  Koodak" pitchFamily="2" charset="-78"/>
              </a:rPr>
              <a:t>الرحمن</a:t>
            </a:r>
            <a:r>
              <a:rPr lang="fa-IR" dirty="0" smtClean="0">
                <a:cs typeface="2  Koodak" pitchFamily="2" charset="-78"/>
              </a:rPr>
              <a:t> </a:t>
            </a:r>
            <a:r>
              <a:rPr lang="fa-IR" dirty="0" err="1" smtClean="0">
                <a:cs typeface="2  Koodak" pitchFamily="2" charset="-78"/>
              </a:rPr>
              <a:t>الرحیم</a:t>
            </a:r>
            <a:endParaRPr lang="en-US" dirty="0">
              <a:cs typeface="2  Koodak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3474720"/>
            <a:ext cx="8825658" cy="2164080"/>
          </a:xfrm>
        </p:spPr>
        <p:txBody>
          <a:bodyPr>
            <a:noAutofit/>
          </a:bodyPr>
          <a:lstStyle/>
          <a:p>
            <a:r>
              <a:rPr lang="fa-IR" sz="2800" dirty="0" smtClean="0">
                <a:solidFill>
                  <a:srgbClr val="66FFFF"/>
                </a:solidFill>
                <a:cs typeface="2  Koodak" pitchFamily="2" charset="-78"/>
              </a:rPr>
              <a:t>مدرس: حمیده </a:t>
            </a:r>
            <a:r>
              <a:rPr lang="fa-IR" sz="2800" dirty="0" err="1" smtClean="0">
                <a:solidFill>
                  <a:srgbClr val="66FFFF"/>
                </a:solidFill>
                <a:cs typeface="2  Koodak" pitchFamily="2" charset="-78"/>
              </a:rPr>
              <a:t>عاشوری</a:t>
            </a:r>
            <a:endParaRPr lang="fa-IR" sz="2800" dirty="0" smtClean="0">
              <a:solidFill>
                <a:srgbClr val="66FFFF"/>
              </a:solidFill>
              <a:cs typeface="2  Koodak" pitchFamily="2" charset="-78"/>
            </a:endParaRPr>
          </a:p>
          <a:p>
            <a:r>
              <a:rPr lang="fa-IR" sz="2800" dirty="0" smtClean="0">
                <a:solidFill>
                  <a:srgbClr val="66FFFF"/>
                </a:solidFill>
                <a:cs typeface="2  Koodak" pitchFamily="2" charset="-78"/>
              </a:rPr>
              <a:t>رشته طراحی و دوخت</a:t>
            </a:r>
          </a:p>
          <a:p>
            <a:r>
              <a:rPr lang="fa-IR" sz="2800" dirty="0" smtClean="0">
                <a:solidFill>
                  <a:srgbClr val="66FFFF"/>
                </a:solidFill>
                <a:cs typeface="2  Koodak" pitchFamily="2" charset="-78"/>
              </a:rPr>
              <a:t>مقطع کاردانی</a:t>
            </a:r>
          </a:p>
          <a:p>
            <a:r>
              <a:rPr lang="fa-IR" sz="2800" dirty="0" smtClean="0">
                <a:solidFill>
                  <a:srgbClr val="66FFFF"/>
                </a:solidFill>
                <a:cs typeface="2  Koodak" pitchFamily="2" charset="-78"/>
              </a:rPr>
              <a:t>درس هنر و تمدن اسلامی</a:t>
            </a:r>
          </a:p>
          <a:p>
            <a:endParaRPr lang="en-US" sz="2800" dirty="0">
              <a:solidFill>
                <a:srgbClr val="66FFFF"/>
              </a:solidFill>
              <a:cs typeface="2  Koodak" pitchFamily="2" charset="-78"/>
            </a:endParaRPr>
          </a:p>
        </p:txBody>
      </p:sp>
      <p:pic>
        <p:nvPicPr>
          <p:cNvPr id="4" name="Picture 2" descr="C:\Users\Ashoory\Downloads\SHAREit\SM-N910C\file\IMG-20200408-WA0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7699" y="0"/>
            <a:ext cx="1852747" cy="1852747"/>
          </a:xfrm>
          <a:prstGeom prst="rect">
            <a:avLst/>
          </a:prstGeom>
          <a:noFill/>
        </p:spPr>
      </p:pic>
      <p:pic>
        <p:nvPicPr>
          <p:cNvPr id="5" name="~PP1042.WAV">
            <a:hlinkClick r:id="" action="ppaction://media"/>
          </p:cNvPr>
          <p:cNvPicPr>
            <a:picLocks noRot="1" noChangeAspect="1"/>
          </p:cNvPicPr>
          <p:nvPr>
            <a:wavAudioFile r:embed="rId1" name="~PP1042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96214" y="1236372"/>
            <a:ext cx="11075830" cy="251171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800" dirty="0" smtClean="0">
                <a:solidFill>
                  <a:srgbClr val="18D8D8"/>
                </a:solidFill>
                <a:cs typeface="2  Koodak" panose="00000700000000000000" pitchFamily="2" charset="-78"/>
              </a:rPr>
              <a:t>سجاده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2  Koodak" panose="00000700000000000000" pitchFamily="2" charset="-78"/>
              </a:rPr>
              <a:t>نقشه اصلی سجاده ها، محراب و قندیل را نشان می دهد که برای نماز خواندن به کار می رود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2  Koodak" panose="00000700000000000000" pitchFamily="2" charset="-78"/>
              </a:rPr>
              <a:t>گاهی آیات قران به خط نسخ یا کوفی بر روی آنها نوشته شدهغالبا در وسط قالی طاق نمایی است که نمایش محراب را می دهد 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  <a:cs typeface="2 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4831" y="3245112"/>
            <a:ext cx="4750830" cy="320295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5" name="~PP2902.WAV">
            <a:hlinkClick r:id="" action="ppaction://media"/>
          </p:cNvPr>
          <p:cNvPicPr>
            <a:picLocks noRot="1" noChangeAspect="1"/>
          </p:cNvPicPr>
          <p:nvPr>
            <a:wavAudioFile r:embed="rId1" name="~PP2902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7154833"/>
      </p:ext>
    </p:extLst>
  </p:cSld>
  <p:clrMapOvr>
    <a:masterClrMapping/>
  </p:clrMapOvr>
  <p:transition advTm="2987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50006" y="2446986"/>
            <a:ext cx="10071279" cy="391732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400" dirty="0" smtClean="0">
                <a:solidFill>
                  <a:srgbClr val="66FFFF"/>
                </a:solidFill>
                <a:cs typeface="2  Koodak" panose="00000700000000000000" pitchFamily="2" charset="-78"/>
              </a:rPr>
              <a:t>صنعت قالی بافی ایران، کشورهای همجوار خود را تحت تاثیر قرار داده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rgbClr val="66FFFF"/>
                </a:solidFill>
                <a:cs typeface="2  Koodak" panose="00000700000000000000" pitchFamily="2" charset="-78"/>
              </a:rPr>
              <a:t>زیبایی- درخشندگی- تناسب رنگ ها- دقت- ظریف کاری در نقش و نگارها و مهارت در بافت، همگی معرف یک قالی خوب ایرانی می باشد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rgbClr val="66FFFF"/>
                </a:solidFill>
                <a:cs typeface="2  Koodak" panose="00000700000000000000" pitchFamily="2" charset="-78"/>
              </a:rPr>
              <a:t>به گفته پوپ، ایران در قالی بافی بزرگترین مرکز در مشرق زمین بوده و سایر مراکز از آن تقلید و اقتباس کرده اند</a:t>
            </a:r>
          </a:p>
          <a:p>
            <a:pPr algn="r"/>
            <a:endParaRPr lang="fa-IR" sz="2400" dirty="0" smtClean="0">
              <a:solidFill>
                <a:srgbClr val="66FFFF"/>
              </a:solidFill>
              <a:cs typeface="2  Koodak" panose="00000700000000000000" pitchFamily="2" charset="-78"/>
            </a:endParaRPr>
          </a:p>
        </p:txBody>
      </p:sp>
      <p:pic>
        <p:nvPicPr>
          <p:cNvPr id="4" name="~PP610.WAV">
            <a:hlinkClick r:id="" action="ppaction://media"/>
          </p:cNvPr>
          <p:cNvPicPr>
            <a:picLocks noRot="1" noChangeAspect="1"/>
          </p:cNvPicPr>
          <p:nvPr>
            <a:wavAudioFile r:embed="rId1" name="~PP610.WAV"/>
          </p:nvPr>
        </p:nvPicPr>
        <p:blipFill>
          <a:blip r:embed="rId3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1774975"/>
      </p:ext>
    </p:extLst>
  </p:cSld>
  <p:clrMapOvr>
    <a:masterClrMapping/>
  </p:clrMapOvr>
  <p:transition advTm="263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4766" y="1580607"/>
            <a:ext cx="10881360" cy="482019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800" dirty="0" smtClean="0">
                <a:solidFill>
                  <a:srgbClr val="A21A7B"/>
                </a:solidFill>
                <a:cs typeface="2  Koodak" pitchFamily="2" charset="-78"/>
              </a:rPr>
              <a:t>خلاصه مطالب:</a:t>
            </a:r>
          </a:p>
          <a:p>
            <a:pPr algn="r"/>
            <a:endParaRPr lang="fa-IR" sz="2400" dirty="0" smtClean="0">
              <a:solidFill>
                <a:srgbClr val="7030A0"/>
              </a:solidFill>
              <a:cs typeface="2  Koodak" pitchFamily="2" charset="-78"/>
            </a:endParaRPr>
          </a:p>
          <a:p>
            <a:pPr algn="r"/>
            <a:r>
              <a:rPr lang="fa-IR" sz="2400" dirty="0" smtClean="0">
                <a:solidFill>
                  <a:srgbClr val="7030A0"/>
                </a:solidFill>
                <a:cs typeface="2  Koodak" pitchFamily="2" charset="-78"/>
              </a:rPr>
              <a:t>وجود قالی </a:t>
            </a:r>
            <a:r>
              <a:rPr lang="fa-IR" sz="2400" dirty="0" err="1" smtClean="0">
                <a:solidFill>
                  <a:srgbClr val="7030A0"/>
                </a:solidFill>
                <a:cs typeface="2  Koodak" pitchFamily="2" charset="-78"/>
              </a:rPr>
              <a:t>هایی</a:t>
            </a:r>
            <a:r>
              <a:rPr lang="fa-IR" sz="2400" dirty="0" smtClean="0">
                <a:solidFill>
                  <a:srgbClr val="7030A0"/>
                </a:solidFill>
                <a:cs typeface="2  Koodak" pitchFamily="2" charset="-78"/>
              </a:rPr>
              <a:t> با قدمت زیاد در مصر</a:t>
            </a:r>
          </a:p>
          <a:p>
            <a:pPr algn="r"/>
            <a:r>
              <a:rPr lang="fa-IR" sz="2400" dirty="0" smtClean="0">
                <a:solidFill>
                  <a:srgbClr val="7030A0"/>
                </a:solidFill>
                <a:cs typeface="2  Koodak" pitchFamily="2" charset="-78"/>
              </a:rPr>
              <a:t>تاثیر مهاجران ایرانی بر قالی </a:t>
            </a:r>
            <a:r>
              <a:rPr lang="fa-IR" sz="2400" dirty="0" err="1" smtClean="0">
                <a:solidFill>
                  <a:srgbClr val="7030A0"/>
                </a:solidFill>
                <a:cs typeface="2  Koodak" pitchFamily="2" charset="-78"/>
              </a:rPr>
              <a:t>بافی</a:t>
            </a:r>
            <a:r>
              <a:rPr lang="fa-IR" sz="2400" dirty="0" smtClean="0">
                <a:solidFill>
                  <a:srgbClr val="7030A0"/>
                </a:solidFill>
                <a:cs typeface="2  Koodak" pitchFamily="2" charset="-78"/>
              </a:rPr>
              <a:t> هندوستان و تفاوت در رنگ آنها</a:t>
            </a:r>
          </a:p>
          <a:p>
            <a:pPr algn="r"/>
            <a:r>
              <a:rPr lang="fa-IR" sz="2400" dirty="0" smtClean="0">
                <a:solidFill>
                  <a:srgbClr val="7030A0"/>
                </a:solidFill>
                <a:cs typeface="2  Koodak" pitchFamily="2" charset="-78"/>
              </a:rPr>
              <a:t>قالی های تاریخی ترکیه در مسجد علاء </a:t>
            </a:r>
            <a:r>
              <a:rPr lang="fa-IR" sz="2400" dirty="0" err="1" smtClean="0">
                <a:solidFill>
                  <a:srgbClr val="7030A0"/>
                </a:solidFill>
                <a:cs typeface="2  Koodak" pitchFamily="2" charset="-78"/>
              </a:rPr>
              <a:t>الدین</a:t>
            </a:r>
            <a:r>
              <a:rPr lang="fa-IR" sz="2400" dirty="0" smtClean="0">
                <a:solidFill>
                  <a:srgbClr val="7030A0"/>
                </a:solidFill>
                <a:cs typeface="2  Koodak" pitchFamily="2" charset="-78"/>
              </a:rPr>
              <a:t> استفاده شده</a:t>
            </a:r>
          </a:p>
          <a:p>
            <a:pPr algn="r"/>
            <a:r>
              <a:rPr lang="fa-IR" sz="2400" dirty="0" smtClean="0">
                <a:solidFill>
                  <a:srgbClr val="7030A0"/>
                </a:solidFill>
                <a:cs typeface="2  Koodak" pitchFamily="2" charset="-78"/>
              </a:rPr>
              <a:t>بافت فرش های سجاده ای در ترکیه</a:t>
            </a:r>
          </a:p>
          <a:p>
            <a:pPr algn="r"/>
            <a:r>
              <a:rPr lang="fa-IR" sz="2400" dirty="0" smtClean="0">
                <a:solidFill>
                  <a:srgbClr val="7030A0"/>
                </a:solidFill>
                <a:cs typeface="2  Koodak" pitchFamily="2" charset="-78"/>
              </a:rPr>
              <a:t>معروف بودن فرش </a:t>
            </a:r>
            <a:r>
              <a:rPr lang="fa-IR" sz="2400" smtClean="0">
                <a:solidFill>
                  <a:srgbClr val="7030A0"/>
                </a:solidFill>
                <a:cs typeface="2  Koodak" pitchFamily="2" charset="-78"/>
              </a:rPr>
              <a:t>ها ی شهر </a:t>
            </a:r>
            <a:r>
              <a:rPr lang="fa-IR" sz="2400" dirty="0" err="1" smtClean="0">
                <a:solidFill>
                  <a:srgbClr val="7030A0"/>
                </a:solidFill>
                <a:cs typeface="2  Koodak" pitchFamily="2" charset="-78"/>
              </a:rPr>
              <a:t>اوشاک</a:t>
            </a:r>
            <a:r>
              <a:rPr lang="fa-IR" sz="2400" dirty="0" smtClean="0">
                <a:solidFill>
                  <a:srgbClr val="7030A0"/>
                </a:solidFill>
                <a:cs typeface="2  Koodak" pitchFamily="2" charset="-78"/>
              </a:rPr>
              <a:t> ترکیه و قالی های </a:t>
            </a:r>
            <a:r>
              <a:rPr lang="fa-IR" sz="2400" dirty="0" err="1" smtClean="0">
                <a:solidFill>
                  <a:srgbClr val="7030A0"/>
                </a:solidFill>
                <a:cs typeface="2  Koodak" pitchFamily="2" charset="-78"/>
              </a:rPr>
              <a:t>هولباین</a:t>
            </a:r>
            <a:endParaRPr lang="fa-IR" sz="2400" dirty="0" smtClean="0">
              <a:solidFill>
                <a:srgbClr val="7030A0"/>
              </a:solidFill>
              <a:cs typeface="2  Koodak" pitchFamily="2" charset="-78"/>
            </a:endParaRPr>
          </a:p>
          <a:p>
            <a:pPr algn="r"/>
            <a:r>
              <a:rPr lang="fa-IR" sz="2400" dirty="0" smtClean="0">
                <a:solidFill>
                  <a:srgbClr val="7030A0"/>
                </a:solidFill>
                <a:cs typeface="2  Koodak" pitchFamily="2" charset="-78"/>
              </a:rPr>
              <a:t>اهمیت قالی در زندگی ایرانیان در دوره های مختلف تاریخی</a:t>
            </a:r>
          </a:p>
          <a:p>
            <a:pPr algn="r"/>
            <a:r>
              <a:rPr lang="fa-IR" sz="2400" dirty="0" smtClean="0">
                <a:solidFill>
                  <a:srgbClr val="7030A0"/>
                </a:solidFill>
                <a:cs typeface="2  Koodak" pitchFamily="2" charset="-78"/>
              </a:rPr>
              <a:t>از دوره ایلخانان آثار زیادی نداریم</a:t>
            </a:r>
          </a:p>
          <a:p>
            <a:pPr algn="r"/>
            <a:r>
              <a:rPr lang="fa-IR" sz="2400" dirty="0" smtClean="0">
                <a:solidFill>
                  <a:srgbClr val="7030A0"/>
                </a:solidFill>
                <a:cs typeface="2  Koodak" pitchFamily="2" charset="-78"/>
              </a:rPr>
              <a:t>اوج ترقی و کمال صنعت قالیبافی در دوره صفویه</a:t>
            </a:r>
          </a:p>
          <a:p>
            <a:pPr algn="r"/>
            <a:r>
              <a:rPr lang="fa-IR" sz="2400" dirty="0" smtClean="0">
                <a:solidFill>
                  <a:srgbClr val="7030A0"/>
                </a:solidFill>
                <a:cs typeface="2  Koodak" pitchFamily="2" charset="-78"/>
              </a:rPr>
              <a:t>طبقه بندی نقوش قالی صفوی:</a:t>
            </a:r>
          </a:p>
          <a:p>
            <a:pPr algn="r"/>
            <a:r>
              <a:rPr lang="fa-IR" sz="2400" dirty="0" smtClean="0">
                <a:solidFill>
                  <a:srgbClr val="7030A0"/>
                </a:solidFill>
                <a:cs typeface="2  Koodak" pitchFamily="2" charset="-78"/>
              </a:rPr>
              <a:t>            ترنج دار- شکارگاه- گلدانی- باغی- هراتی- لهستانی سجاده ای</a:t>
            </a:r>
            <a:endParaRPr lang="en-US" sz="2400" dirty="0">
              <a:solidFill>
                <a:srgbClr val="7030A0"/>
              </a:solidFill>
              <a:cs typeface="2  Koodak" pitchFamily="2" charset="-78"/>
            </a:endParaRPr>
          </a:p>
        </p:txBody>
      </p:sp>
      <p:pic>
        <p:nvPicPr>
          <p:cNvPr id="3" name="~PP1337.WAV">
            <a:hlinkClick r:id="" action="ppaction://media"/>
          </p:cNvPr>
          <p:cNvPicPr>
            <a:picLocks noRot="1" noChangeAspect="1"/>
          </p:cNvPicPr>
          <p:nvPr>
            <a:wavAudioFile r:embed="rId1" name="~PP1337.WAV"/>
          </p:nvPr>
        </p:nvPicPr>
        <p:blipFill>
          <a:blip r:embed="rId3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77284" y="809897"/>
            <a:ext cx="8409905" cy="543850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fa-IR" sz="2400" dirty="0" smtClean="0">
                <a:cs typeface="2  Koodak" pitchFamily="2" charset="-78"/>
              </a:rPr>
              <a:t>منابع تصویری</a:t>
            </a:r>
            <a:endParaRPr lang="fa-IR" sz="2400" dirty="0" smtClean="0">
              <a:solidFill>
                <a:srgbClr val="66FFFF"/>
              </a:solidFill>
              <a:cs typeface="2  Koodak" pitchFamily="2" charset="-78"/>
            </a:endParaRPr>
          </a:p>
          <a:p>
            <a:pPr marL="0" indent="0" algn="r">
              <a:buNone/>
            </a:pPr>
            <a:r>
              <a:rPr lang="fa-IR" sz="2400" dirty="0">
                <a:solidFill>
                  <a:srgbClr val="66FFFF"/>
                </a:solidFill>
                <a:cs typeface="2  Koodak" pitchFamily="2" charset="-78"/>
              </a:rPr>
              <a:t>ف</a:t>
            </a:r>
            <a:r>
              <a:rPr lang="fa-IR" sz="2400" dirty="0" smtClean="0">
                <a:solidFill>
                  <a:srgbClr val="66FFFF"/>
                </a:solidFill>
                <a:cs typeface="2  Koodak" pitchFamily="2" charset="-78"/>
              </a:rPr>
              <a:t>رش صفوی از منظرنوآوری در طرح و نقش</a:t>
            </a:r>
            <a:endParaRPr lang="fa-IR" sz="2400" dirty="0">
              <a:solidFill>
                <a:srgbClr val="66FFFF"/>
              </a:solidFill>
              <a:cs typeface="2  Koodak" pitchFamily="2" charset="-78"/>
            </a:endParaRPr>
          </a:p>
          <a:p>
            <a:pPr marL="0" indent="0" algn="r">
              <a:buNone/>
            </a:pPr>
            <a:r>
              <a:rPr lang="fa-IR" sz="2400" dirty="0">
                <a:solidFill>
                  <a:srgbClr val="66FFFF"/>
                </a:solidFill>
                <a:cs typeface="2  Koodak" pitchFamily="2" charset="-78"/>
              </a:rPr>
              <a:t>محمدعلی </a:t>
            </a:r>
            <a:r>
              <a:rPr lang="fa-IR" sz="2400" dirty="0" smtClean="0">
                <a:solidFill>
                  <a:srgbClr val="66FFFF"/>
                </a:solidFill>
                <a:cs typeface="2  Koodak" pitchFamily="2" charset="-78"/>
              </a:rPr>
              <a:t>اسپنانی - فصل نامه گلجام- بهار 87</a:t>
            </a:r>
            <a:endParaRPr lang="fa-IR" sz="2400" dirty="0">
              <a:cs typeface="2  Koodak" pitchFamily="2" charset="-78"/>
            </a:endParaRPr>
          </a:p>
          <a:p>
            <a:pPr marL="0" indent="0" algn="r">
              <a:buNone/>
            </a:pPr>
            <a:r>
              <a:rPr lang="fa-IR" sz="2400" b="1" dirty="0">
                <a:cs typeface="2  Koodak" pitchFamily="2" charset="-78"/>
              </a:rPr>
              <a:t>در نگارگری باغی و قالی های باغی دوره صفویه </a:t>
            </a:r>
            <a:r>
              <a:rPr lang="fa-IR" sz="2400" b="1" dirty="0" smtClean="0">
                <a:cs typeface="2  Koodak" pitchFamily="2" charset="-78"/>
              </a:rPr>
              <a:t>بررسی </a:t>
            </a:r>
            <a:r>
              <a:rPr lang="fa-IR" sz="2400" b="1" dirty="0">
                <a:cs typeface="2  Koodak" pitchFamily="2" charset="-78"/>
              </a:rPr>
              <a:t>ساختار و زوایای دید با </a:t>
            </a:r>
            <a:r>
              <a:rPr lang="fa-IR" sz="2400" b="1" dirty="0" smtClean="0">
                <a:cs typeface="2  Koodak" pitchFamily="2" charset="-78"/>
              </a:rPr>
              <a:t>غ ایرانی</a:t>
            </a:r>
          </a:p>
          <a:p>
            <a:pPr marL="0" indent="0" algn="r">
              <a:buNone/>
            </a:pPr>
            <a:r>
              <a:rPr lang="fa-IR" sz="2400" dirty="0" err="1" smtClean="0">
                <a:cs typeface="2  Koodak" pitchFamily="2" charset="-78"/>
              </a:rPr>
              <a:t>سونیا</a:t>
            </a:r>
            <a:r>
              <a:rPr lang="fa-IR" sz="2400" dirty="0" smtClean="0">
                <a:cs typeface="2  Koodak" pitchFamily="2" charset="-78"/>
              </a:rPr>
              <a:t> نوری -مهدی </a:t>
            </a:r>
            <a:r>
              <a:rPr lang="fa-IR" sz="2400" dirty="0" err="1" smtClean="0">
                <a:cs typeface="2  Koodak" pitchFamily="2" charset="-78"/>
              </a:rPr>
              <a:t>محمدزاد</a:t>
            </a:r>
            <a:endParaRPr lang="en-US" sz="2400" dirty="0" smtClean="0">
              <a:cs typeface="2  Koodak" pitchFamily="2" charset="-78"/>
            </a:endParaRPr>
          </a:p>
          <a:p>
            <a:pPr algn="r">
              <a:buNone/>
            </a:pPr>
            <a:r>
              <a:rPr lang="fa-IR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2  Koodak" pitchFamily="2" charset="-78"/>
              </a:rPr>
              <a:t>تحلیل </a:t>
            </a:r>
            <a:r>
              <a:rPr lang="fa-IR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cs typeface="2  Koodak" pitchFamily="2" charset="-78"/>
              </a:rPr>
              <a:t>فرمی</a:t>
            </a:r>
            <a:r>
              <a:rPr lang="fa-IR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2  Koodak" pitchFamily="2" charset="-78"/>
              </a:rPr>
              <a:t> تعدادی از قال </a:t>
            </a:r>
            <a:r>
              <a:rPr lang="fa-IR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cs typeface="2  Koodak" pitchFamily="2" charset="-78"/>
              </a:rPr>
              <a:t>یهای</a:t>
            </a:r>
            <a:r>
              <a:rPr lang="fa-IR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2  Koodak" pitchFamily="2" charset="-78"/>
              </a:rPr>
              <a:t> دوره صفوی موسوم به </a:t>
            </a:r>
            <a:r>
              <a:rPr lang="fa-IR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cs typeface="2  Koodak" pitchFamily="2" charset="-78"/>
              </a:rPr>
              <a:t>قالیهای</a:t>
            </a:r>
            <a:r>
              <a:rPr lang="fa-IR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2  Koodak" pitchFamily="2" charset="-78"/>
              </a:rPr>
              <a:t> لهستانی</a:t>
            </a:r>
          </a:p>
          <a:p>
            <a:pPr algn="r">
              <a:buNone/>
            </a:pPr>
            <a:r>
              <a:rPr lang="fa-IR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cs typeface="2  Koodak" pitchFamily="2" charset="-78"/>
              </a:rPr>
              <a:t>محمدامین</a:t>
            </a:r>
            <a:r>
              <a:rPr lang="fa-IR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2  Koodak" pitchFamily="2" charset="-78"/>
              </a:rPr>
              <a:t> حاجی زاده، فرهاد خسروی </a:t>
            </a:r>
            <a:r>
              <a:rPr lang="fa-IR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cs typeface="2  Koodak" pitchFamily="2" charset="-78"/>
              </a:rPr>
              <a:t>بیژائم</a:t>
            </a:r>
            <a:r>
              <a:rPr lang="fa-IR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2  Koodak" pitchFamily="2" charset="-78"/>
              </a:rPr>
              <a:t>، عاطفه </a:t>
            </a:r>
            <a:r>
              <a:rPr lang="fa-IR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cs typeface="2  Koodak" pitchFamily="2" charset="-78"/>
              </a:rPr>
              <a:t>مهرورز</a:t>
            </a:r>
            <a:endParaRPr lang="fa-IR" sz="2400" dirty="0" smtClean="0">
              <a:solidFill>
                <a:schemeClr val="accent4">
                  <a:lumMod val="60000"/>
                  <a:lumOff val="40000"/>
                </a:schemeClr>
              </a:solidFill>
              <a:cs typeface="2  Koodak" pitchFamily="2" charset="-78"/>
            </a:endParaRPr>
          </a:p>
          <a:p>
            <a:pPr marL="0" indent="0" algn="r">
              <a:buNone/>
            </a:pPr>
            <a:r>
              <a:rPr lang="fa-IR" sz="2400" b="1" dirty="0" smtClean="0">
                <a:solidFill>
                  <a:srgbClr val="00B0F0"/>
                </a:solidFill>
                <a:cs typeface="2  Koodak" pitchFamily="2" charset="-78"/>
              </a:rPr>
              <a:t>مطالعه </a:t>
            </a:r>
            <a:r>
              <a:rPr lang="fa-IR" sz="2400" b="1" dirty="0">
                <a:solidFill>
                  <a:srgbClr val="00B0F0"/>
                </a:solidFill>
                <a:cs typeface="2  Koodak" pitchFamily="2" charset="-78"/>
              </a:rPr>
              <a:t>تطبیقی طرح و نقش در فرشهای محرابی دوره صفویه و </a:t>
            </a:r>
            <a:r>
              <a:rPr lang="fa-IR" sz="2400" b="1" dirty="0" smtClean="0">
                <a:solidFill>
                  <a:srgbClr val="00B0F0"/>
                </a:solidFill>
                <a:cs typeface="2  Koodak" pitchFamily="2" charset="-78"/>
              </a:rPr>
              <a:t>قاجار</a:t>
            </a:r>
          </a:p>
          <a:p>
            <a:pPr marL="0" indent="0" algn="r">
              <a:buNone/>
            </a:pPr>
            <a:r>
              <a:rPr lang="fa-IR" sz="2400" b="1" dirty="0" err="1" smtClean="0">
                <a:solidFill>
                  <a:srgbClr val="00B0F0"/>
                </a:solidFill>
                <a:cs typeface="2  Koodak" pitchFamily="2" charset="-78"/>
              </a:rPr>
              <a:t>محمدامین</a:t>
            </a:r>
            <a:r>
              <a:rPr lang="fa-IR" sz="2400" b="1" dirty="0" smtClean="0">
                <a:solidFill>
                  <a:srgbClr val="00B0F0"/>
                </a:solidFill>
                <a:cs typeface="2  Koodak" pitchFamily="2" charset="-78"/>
              </a:rPr>
              <a:t> حاجیزاده - علیرضا </a:t>
            </a:r>
            <a:r>
              <a:rPr lang="fa-IR" sz="2400" b="1" dirty="0">
                <a:solidFill>
                  <a:srgbClr val="00B0F0"/>
                </a:solidFill>
                <a:cs typeface="2  Koodak" pitchFamily="2" charset="-78"/>
              </a:rPr>
              <a:t>خواجه احمد عطاری </a:t>
            </a:r>
            <a:r>
              <a:rPr lang="fa-IR" sz="2400" b="1" dirty="0" smtClean="0">
                <a:solidFill>
                  <a:srgbClr val="00B0F0"/>
                </a:solidFill>
                <a:cs typeface="2  Koodak" pitchFamily="2" charset="-78"/>
              </a:rPr>
              <a:t>-مریم عظیمی نژاد</a:t>
            </a:r>
            <a:endParaRPr lang="fa-IR" sz="2400" dirty="0" smtClean="0">
              <a:solidFill>
                <a:srgbClr val="00B0F0"/>
              </a:solidFill>
              <a:cs typeface="2  Koodak" pitchFamily="2" charset="-78"/>
            </a:endParaRP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2  Koodak" pitchFamily="2" charset="-78"/>
              </a:rPr>
              <a:t>کتاب فرش ایران- شیرین صور اسرافیل</a:t>
            </a:r>
            <a:endParaRPr lang="fa-IR" sz="2400" dirty="0">
              <a:solidFill>
                <a:schemeClr val="accent1">
                  <a:lumMod val="60000"/>
                  <a:lumOff val="40000"/>
                </a:schemeClr>
              </a:solidFill>
              <a:cs typeface="2  Koodak" pitchFamily="2" charset="-78"/>
            </a:endParaRPr>
          </a:p>
        </p:txBody>
      </p:sp>
      <p:pic>
        <p:nvPicPr>
          <p:cNvPr id="4" name="~PP1375.WAV">
            <a:hlinkClick r:id="" action="ppaction://media"/>
          </p:cNvPr>
          <p:cNvPicPr>
            <a:picLocks noRot="1" noChangeAspect="1"/>
          </p:cNvPicPr>
          <p:nvPr>
            <a:wavAudioFile r:embed="rId1" name="~PP1375.WAV"/>
          </p:nvPr>
        </p:nvPicPr>
        <p:blipFill>
          <a:blip r:embed="rId3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5252251"/>
      </p:ext>
    </p:extLst>
  </p:cSld>
  <p:clrMapOvr>
    <a:masterClrMapping/>
  </p:clrMapOvr>
  <p:transition advTm="4034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50006" y="4970463"/>
            <a:ext cx="9401576" cy="1277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400" dirty="0" smtClean="0">
                <a:solidFill>
                  <a:srgbClr val="00B0F0"/>
                </a:solidFill>
                <a:cs typeface="2  Koodak" panose="00000700000000000000" pitchFamily="2" charset="-78"/>
              </a:rPr>
              <a:t>با آرزوی سلامتی </a:t>
            </a:r>
          </a:p>
          <a:p>
            <a:pPr marL="0" indent="0">
              <a:buNone/>
            </a:pPr>
            <a:r>
              <a:rPr lang="fa-IR" sz="2400" dirty="0" smtClean="0">
                <a:solidFill>
                  <a:srgbClr val="00B0F0"/>
                </a:solidFill>
                <a:cs typeface="2  Koodak" panose="00000700000000000000" pitchFamily="2" charset="-78"/>
              </a:rPr>
              <a:t>و سپاس از توجه شما</a:t>
            </a:r>
            <a:endParaRPr lang="en-US" sz="2400" dirty="0">
              <a:solidFill>
                <a:srgbClr val="00B0F0"/>
              </a:solidFill>
              <a:cs typeface="2 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9718" y="5718220"/>
            <a:ext cx="7778840" cy="643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2583.WAV">
            <a:hlinkClick r:id="" action="ppaction://media"/>
          </p:cNvPr>
          <p:cNvPicPr>
            <a:picLocks noRot="1" noChangeAspect="1"/>
          </p:cNvPicPr>
          <p:nvPr>
            <a:wavAudioFile r:embed="rId1" name="~PP2583.WAV"/>
          </p:nvPr>
        </p:nvPicPr>
        <p:blipFill>
          <a:blip r:embed="rId3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0891425"/>
      </p:ext>
    </p:extLst>
  </p:cSld>
  <p:clrMapOvr>
    <a:masterClrMapping/>
  </p:clrMapOvr>
  <p:transition advTm="528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l="-12000" t="-74000" r="-12000" b="-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76103" y="4167051"/>
            <a:ext cx="9823268" cy="1998618"/>
          </a:xfrm>
          <a:prstGeom prst="roundRect">
            <a:avLst/>
          </a:prstGeom>
          <a:solidFill>
            <a:srgbClr val="F7A7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600" dirty="0" smtClean="0">
                <a:solidFill>
                  <a:srgbClr val="002060"/>
                </a:solidFill>
                <a:cs typeface="2  Koodak" pitchFamily="2" charset="-78"/>
              </a:rPr>
              <a:t>جلسه سوم مجازی</a:t>
            </a:r>
          </a:p>
          <a:p>
            <a:pPr algn="r"/>
            <a:r>
              <a:rPr lang="fa-IR" sz="3600" dirty="0" smtClean="0">
                <a:solidFill>
                  <a:srgbClr val="002060"/>
                </a:solidFill>
                <a:cs typeface="2  Koodak" pitchFamily="2" charset="-78"/>
              </a:rPr>
              <a:t>عنوان مبحث: </a:t>
            </a:r>
            <a:r>
              <a:rPr lang="fa-IR" sz="3600" dirty="0" err="1" smtClean="0">
                <a:solidFill>
                  <a:srgbClr val="002060"/>
                </a:solidFill>
                <a:cs typeface="2  Koodak" pitchFamily="2" charset="-78"/>
              </a:rPr>
              <a:t>بافندگی</a:t>
            </a:r>
            <a:r>
              <a:rPr lang="fa-IR" sz="3600" dirty="0" smtClean="0">
                <a:solidFill>
                  <a:srgbClr val="002060"/>
                </a:solidFill>
                <a:cs typeface="2  Koodak" pitchFamily="2" charset="-78"/>
              </a:rPr>
              <a:t> در تمدن اسلامی( قالی </a:t>
            </a:r>
            <a:r>
              <a:rPr lang="fa-IR" sz="3600" dirty="0" err="1" smtClean="0">
                <a:solidFill>
                  <a:srgbClr val="002060"/>
                </a:solidFill>
                <a:cs typeface="2  Koodak" pitchFamily="2" charset="-78"/>
              </a:rPr>
              <a:t>بافی</a:t>
            </a:r>
            <a:r>
              <a:rPr lang="fa-IR" sz="3600" dirty="0" smtClean="0">
                <a:solidFill>
                  <a:srgbClr val="002060"/>
                </a:solidFill>
                <a:cs typeface="2  Koodak" pitchFamily="2" charset="-78"/>
              </a:rPr>
              <a:t>)</a:t>
            </a:r>
            <a:endParaRPr lang="en-US" sz="3600" dirty="0">
              <a:solidFill>
                <a:srgbClr val="002060"/>
              </a:solidFill>
              <a:cs typeface="2  Koodak" pitchFamily="2" charset="-78"/>
            </a:endParaRPr>
          </a:p>
        </p:txBody>
      </p:sp>
      <p:pic>
        <p:nvPicPr>
          <p:cNvPr id="3" name="~PP476.WAV">
            <a:hlinkClick r:id="" action="ppaction://media"/>
          </p:cNvPr>
          <p:cNvPicPr>
            <a:picLocks noRot="1" noChangeAspect="1"/>
          </p:cNvPicPr>
          <p:nvPr>
            <a:wavAudioFile r:embed="rId1" name="~PP476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4037376"/>
      </p:ext>
    </p:extLst>
  </p:cSld>
  <p:clrMapOvr>
    <a:masterClrMapping/>
  </p:clrMapOvr>
  <p:transition advTm="1574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21217" y="1429557"/>
            <a:ext cx="11101587" cy="4623514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fa-IR" sz="2800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2  Koodak" panose="00000700000000000000" pitchFamily="2" charset="-78"/>
              </a:rPr>
              <a:t>قالی بافی در تمدن اسلامی</a:t>
            </a:r>
          </a:p>
          <a:p>
            <a:pPr algn="r"/>
            <a:endParaRPr lang="fa-IR" sz="2800" dirty="0">
              <a:solidFill>
                <a:schemeClr val="bg2">
                  <a:lumMod val="20000"/>
                  <a:lumOff val="80000"/>
                </a:schemeClr>
              </a:solidFill>
              <a:cs typeface="2  Koodak" panose="00000700000000000000" pitchFamily="2" charset="-78"/>
            </a:endParaRPr>
          </a:p>
          <a:p>
            <a:pPr marL="0" indent="0" algn="r">
              <a:buNone/>
            </a:pPr>
            <a:r>
              <a:rPr lang="fa-IR" sz="2800" dirty="0" smtClean="0">
                <a:solidFill>
                  <a:srgbClr val="66FFFF"/>
                </a:solidFill>
                <a:cs typeface="2  Koodak" panose="00000700000000000000" pitchFamily="2" charset="-78"/>
              </a:rPr>
              <a:t>   مصر</a:t>
            </a:r>
          </a:p>
          <a:p>
            <a:pPr marL="0" indent="0" algn="r">
              <a:buNone/>
            </a:pPr>
            <a:r>
              <a:rPr lang="fa-IR" sz="2800" dirty="0" smtClean="0">
                <a:solidFill>
                  <a:srgbClr val="66FFFF"/>
                </a:solidFill>
                <a:cs typeface="2  Koodak" panose="00000700000000000000" pitchFamily="2" charset="-78"/>
              </a:rPr>
              <a:t>   هندوستان</a:t>
            </a:r>
          </a:p>
          <a:p>
            <a:pPr marL="0" indent="0" algn="r">
              <a:buNone/>
            </a:pPr>
            <a:r>
              <a:rPr lang="fa-IR" sz="2800" dirty="0" smtClean="0">
                <a:solidFill>
                  <a:srgbClr val="66FFFF"/>
                </a:solidFill>
                <a:cs typeface="2  Koodak" panose="00000700000000000000" pitchFamily="2" charset="-78"/>
              </a:rPr>
              <a:t>   ترکیه  </a:t>
            </a:r>
          </a:p>
          <a:p>
            <a:pPr marL="0" indent="0" algn="r">
              <a:buNone/>
            </a:pPr>
            <a:r>
              <a:rPr lang="fa-IR" sz="2800" dirty="0" smtClean="0">
                <a:solidFill>
                  <a:srgbClr val="66FFFF"/>
                </a:solidFill>
                <a:cs typeface="2  Koodak" panose="00000700000000000000" pitchFamily="2" charset="-78"/>
              </a:rPr>
              <a:t>    ایران </a:t>
            </a:r>
          </a:p>
          <a:p>
            <a:pPr marL="0" indent="0" algn="r">
              <a:buNone/>
            </a:pPr>
            <a:r>
              <a:rPr lang="fa-IR" sz="2800" dirty="0" smtClean="0">
                <a:solidFill>
                  <a:srgbClr val="66FFFF"/>
                </a:solidFill>
                <a:cs typeface="2  Koodak" panose="00000700000000000000" pitchFamily="2" charset="-78"/>
              </a:rPr>
              <a:t>    </a:t>
            </a:r>
          </a:p>
          <a:p>
            <a:pPr marL="0" indent="0" algn="r">
              <a:buNone/>
            </a:pPr>
            <a:r>
              <a:rPr lang="fa-IR" sz="2800" dirty="0" smtClean="0">
                <a:solidFill>
                  <a:srgbClr val="66FFFF"/>
                </a:solidFill>
                <a:cs typeface="2  Koodak" panose="00000700000000000000" pitchFamily="2" charset="-78"/>
              </a:rPr>
              <a:t>            </a:t>
            </a:r>
            <a:r>
              <a:rPr lang="fa-IR" sz="2400" dirty="0" smtClean="0">
                <a:solidFill>
                  <a:srgbClr val="00B0F0"/>
                </a:solidFill>
                <a:cs typeface="2  Koodak" panose="00000700000000000000" pitchFamily="2" charset="-78"/>
              </a:rPr>
              <a:t>دوره ایلخانیان و تیموریان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rgbClr val="00B0F0"/>
                </a:solidFill>
                <a:cs typeface="2  Koodak" panose="00000700000000000000" pitchFamily="2" charset="-78"/>
              </a:rPr>
              <a:t>              دوره صفویه  </a:t>
            </a:r>
            <a:endParaRPr lang="en-US" sz="2400" dirty="0">
              <a:solidFill>
                <a:srgbClr val="00B0F0"/>
              </a:solidFill>
              <a:cs typeface="2 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33361" y="2125014"/>
            <a:ext cx="7289443" cy="772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69003" y="4790941"/>
            <a:ext cx="1983346" cy="77273"/>
          </a:xfrm>
          <a:prstGeom prst="rect">
            <a:avLst/>
          </a:prstGeom>
          <a:solidFill>
            <a:srgbClr val="8284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2044.WAV">
            <a:hlinkClick r:id="" action="ppaction://media"/>
          </p:cNvPr>
          <p:cNvPicPr>
            <a:picLocks noRot="1" noChangeAspect="1"/>
          </p:cNvPicPr>
          <p:nvPr>
            <a:wavAudioFile r:embed="rId1" name="~PP2044.WAV"/>
          </p:nvPr>
        </p:nvPicPr>
        <p:blipFill>
          <a:blip r:embed="rId3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4772688"/>
      </p:ext>
    </p:extLst>
  </p:cSld>
  <p:clrMapOvr>
    <a:masterClrMapping/>
  </p:clrMapOvr>
  <p:transition advTm="342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58046" y="1725769"/>
            <a:ext cx="5669280" cy="4522631"/>
          </a:xfrm>
        </p:spPr>
        <p:txBody>
          <a:bodyPr>
            <a:normAutofit fontScale="92500" lnSpcReduction="10000"/>
          </a:bodyPr>
          <a:lstStyle/>
          <a:p>
            <a:pPr algn="r">
              <a:buNone/>
            </a:pPr>
            <a:r>
              <a:rPr lang="fa-IR" sz="2800" dirty="0" smtClean="0">
                <a:solidFill>
                  <a:srgbClr val="66FFFF"/>
                </a:solidFill>
                <a:cs typeface="2  Koodak" panose="00000700000000000000" pitchFamily="2" charset="-78"/>
              </a:rPr>
              <a:t>قالیبافی در مصر</a:t>
            </a:r>
          </a:p>
          <a:p>
            <a:pPr algn="r"/>
            <a:endParaRPr lang="fa-IR" sz="2400" dirty="0">
              <a:cs typeface="2  Koodak" panose="00000700000000000000" pitchFamily="2" charset="-78"/>
            </a:endParaRP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 </a:t>
            </a:r>
            <a:r>
              <a:rPr lang="fa-IR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2  Koodak" panose="00000700000000000000" pitchFamily="2" charset="-78"/>
              </a:rPr>
              <a:t>یافتن قطعاتی از قالی در حفریات فسطاط و کشف اطلاعات مهم 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2  Koodak" panose="00000700000000000000" pitchFamily="2" charset="-78"/>
              </a:rPr>
              <a:t>وجود دو قطعه با کتابت کوفی در موزه صنایع اسلامی قاهره که به عقیده متخصصان ساختت مصر است و نشان می دهد در دوره فاطمیان مصر قالی بافته می شد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2  Koodak" panose="00000700000000000000" pitchFamily="2" charset="-78"/>
              </a:rPr>
              <a:t>طبق روایات سیاحان نیز اواخر دوره مملوکان فرش هایی بافته می شده و فرش های مصری به نام فرش های دمشقی در ونیز ایتالیا به فروش می رسیده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2  Koodak" panose="00000700000000000000" pitchFamily="2" charset="-78"/>
              </a:rPr>
              <a:t>ماده اولیه آنها پشم براق است و از ابریشم کمتر استفاده شده </a:t>
            </a:r>
          </a:p>
          <a:p>
            <a:pPr marL="0" indent="0" algn="r">
              <a:buNone/>
            </a:pPr>
            <a:endParaRPr lang="en-US" sz="2400" dirty="0">
              <a:cs typeface="2 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387" y="1470178"/>
            <a:ext cx="1387267" cy="4839303"/>
          </a:xfrm>
          <a:prstGeom prst="rect">
            <a:avLst/>
          </a:prstGeom>
          <a:ln w="38100">
            <a:solidFill>
              <a:srgbClr val="20AC9B"/>
            </a:solidFill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882" y="0"/>
            <a:ext cx="1609997" cy="2414996"/>
          </a:xfrm>
          <a:prstGeom prst="rect">
            <a:avLst/>
          </a:prstGeom>
          <a:ln w="38100">
            <a:solidFill>
              <a:srgbClr val="20AC9B"/>
            </a:solidFill>
          </a:ln>
        </p:spPr>
      </p:pic>
      <p:pic>
        <p:nvPicPr>
          <p:cNvPr id="6" name="~PP121.WAV">
            <a:hlinkClick r:id="" action="ppaction://media"/>
          </p:cNvPr>
          <p:cNvPicPr>
            <a:picLocks noRot="1" noChangeAspect="1"/>
          </p:cNvPicPr>
          <p:nvPr>
            <a:wavAudioFile r:embed="rId1" name="~PP121.WAV"/>
          </p:nvPr>
        </p:nvPicPr>
        <p:blipFill>
          <a:blip r:embed="rId5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8356228"/>
      </p:ext>
    </p:extLst>
  </p:cSld>
  <p:clrMapOvr>
    <a:masterClrMapping/>
  </p:clrMapOvr>
  <p:transition advTm="7989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96992" y="1712890"/>
            <a:ext cx="7984900" cy="453551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fa-IR" sz="2800" dirty="0" smtClean="0">
                <a:solidFill>
                  <a:srgbClr val="66FFFF"/>
                </a:solidFill>
                <a:cs typeface="2  Koodak" panose="00000700000000000000" pitchFamily="2" charset="-78"/>
              </a:rPr>
              <a:t>قالی بافی در هندوستان</a:t>
            </a:r>
          </a:p>
          <a:p>
            <a:pPr algn="r"/>
            <a:endParaRPr lang="fa-IR" sz="2400" dirty="0">
              <a:cs typeface="2  Koodak" panose="00000700000000000000" pitchFamily="2" charset="-78"/>
            </a:endParaRP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2  Koodak" panose="00000700000000000000" pitchFamily="2" charset="-78"/>
              </a:rPr>
              <a:t>قالی باقی مغولی مانند مکتب مغول در اصل ایرانی است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2  Koodak" panose="00000700000000000000" pitchFamily="2" charset="-78"/>
              </a:rPr>
              <a:t>در زمان اکبر شاه در سده 10 و 11 ه، انواع مختلف قالی  توسط هنرمندان و صنعتگران با تجربه بافته می شد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2  Koodak" panose="00000700000000000000" pitchFamily="2" charset="-78"/>
              </a:rPr>
              <a:t>قالیافان مهاجر ایرانی در شهرهای هند به خصوص اگرا و لاهور قالی می بافتند و از نقوش این قالی ها معلوم می شود که تحت نفوذ نمونه های ایرانی قرار داشته و قالی بافان هندی نیز از نقش گل دار ایران تقلید می کردند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rgbClr val="00B0F0"/>
                </a:solidFill>
                <a:cs typeface="2  Koodak" panose="00000700000000000000" pitchFamily="2" charset="-78"/>
              </a:rPr>
              <a:t>تفاوت این قالی ها با قالی ایرانی در رنگ آمیزی آنهاست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rgbClr val="00B0F0"/>
                </a:solidFill>
                <a:cs typeface="2  Koodak" panose="00000700000000000000" pitchFamily="2" charset="-78"/>
              </a:rPr>
              <a:t>رنگ قهوه ای متمایل به قرمز و پرتقالی سیر که در قالی اصفهان دیده نمی شود</a:t>
            </a:r>
          </a:p>
          <a:p>
            <a:pPr algn="r"/>
            <a:endParaRPr lang="en-US" sz="2400" dirty="0">
              <a:solidFill>
                <a:srgbClr val="00B0F0"/>
              </a:solidFill>
              <a:cs typeface="2 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70" y="1883439"/>
            <a:ext cx="2158171" cy="419441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5" name="~PP1439.WAV">
            <a:hlinkClick r:id="" action="ppaction://media"/>
          </p:cNvPr>
          <p:cNvPicPr>
            <a:picLocks noRot="1" noChangeAspect="1"/>
          </p:cNvPicPr>
          <p:nvPr>
            <a:wavAudioFile r:embed="rId1" name="~PP1439.WAV"/>
          </p:nvPr>
        </p:nvPicPr>
        <p:blipFill>
          <a:blip r:embed="rId4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3551103"/>
      </p:ext>
    </p:extLst>
  </p:cSld>
  <p:clrMapOvr>
    <a:masterClrMapping/>
  </p:clrMapOvr>
  <p:transition advTm="7086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2428" y="1532586"/>
            <a:ext cx="10908406" cy="4715814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fa-IR" sz="2800" dirty="0" smtClean="0">
                <a:solidFill>
                  <a:srgbClr val="66FFFF"/>
                </a:solidFill>
                <a:cs typeface="2  Koodak" panose="00000700000000000000" pitchFamily="2" charset="-78"/>
              </a:rPr>
              <a:t>قالی بافی در ترکیه</a:t>
            </a:r>
          </a:p>
          <a:p>
            <a:pPr algn="r"/>
            <a:endParaRPr lang="fa-IR" sz="2400" dirty="0">
              <a:cs typeface="2  Koodak" panose="00000700000000000000" pitchFamily="2" charset="-78"/>
            </a:endParaRP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2  Koodak" panose="00000700000000000000" pitchFamily="2" charset="-78"/>
              </a:rPr>
              <a:t>در دوره سلاجقه صنعت قالی بافی که پیش از آن در میان صحرا گردان و چادر نشینان متداول بود، رونق و رواج یافته است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2  Koodak" panose="00000700000000000000" pitchFamily="2" charset="-78"/>
              </a:rPr>
              <a:t>قطعات باقی مانده از این دوره، در شهر قونیه و در مسجد علاء الدین بوده و اکنون در موزه شهر استانبول نگهداری می شود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rgbClr val="00B0F0"/>
                </a:solidFill>
                <a:cs typeface="2  Koodak" panose="00000700000000000000" pitchFamily="2" charset="-78"/>
              </a:rPr>
              <a:t>رنگ این قالی ها، سرخ روشن، گلی، آبی کمرنگ و پررنگ، سبز کمرنگ و زرد، اما بیشتر قرمز و آبی رنگ است</a:t>
            </a:r>
          </a:p>
          <a:p>
            <a:pPr marL="0" indent="0" algn="r">
              <a:buNone/>
            </a:pPr>
            <a:r>
              <a:rPr lang="fa-IR" sz="2400" dirty="0" smtClean="0">
                <a:solidFill>
                  <a:srgbClr val="18D8D8"/>
                </a:solidFill>
                <a:cs typeface="2  Koodak" panose="00000700000000000000" pitchFamily="2" charset="-78"/>
              </a:rPr>
              <a:t>زمینه آنها نیز با اشکال و نقوش هندسی مکرر تشکیل شده و 4 حاشیه گرداگرد زمینه را با حروف کوفی پر کرده اند</a:t>
            </a:r>
            <a:endParaRPr lang="en-US" sz="2400" dirty="0">
              <a:solidFill>
                <a:srgbClr val="18D8D8"/>
              </a:solidFill>
              <a:cs typeface="2  Koodak" panose="00000700000000000000" pitchFamily="2" charset="-78"/>
            </a:endParaRPr>
          </a:p>
        </p:txBody>
      </p:sp>
      <p:pic>
        <p:nvPicPr>
          <p:cNvPr id="4" name="~PP688.WAV">
            <a:hlinkClick r:id="" action="ppaction://media"/>
          </p:cNvPr>
          <p:cNvPicPr>
            <a:picLocks noRot="1" noChangeAspect="1"/>
          </p:cNvPicPr>
          <p:nvPr>
            <a:wavAudioFile r:embed="rId1" name="~PP688.WAV"/>
          </p:nvPr>
        </p:nvPicPr>
        <p:blipFill>
          <a:blip r:embed="rId3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8211199"/>
      </p:ext>
    </p:extLst>
  </p:cSld>
  <p:clrMapOvr>
    <a:masterClrMapping/>
  </p:clrMapOvr>
  <p:transition advTm="72879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991394" y="1196975"/>
            <a:ext cx="6897189" cy="505142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در دوره عثمانی، بافندگان قالیچه های عثمانی همان شیوه و رنگ های روشن فرش های سلجوقی را به کار می بردند اما نقش های هندسی آنها پیچیده تر و درهم تر بود و نوشته های کوفی به گل و بوته تبدیل شده بود</a:t>
            </a:r>
          </a:p>
          <a:p>
            <a:pPr algn="r"/>
            <a:endParaRPr lang="fa-IR" sz="2400" dirty="0">
              <a:cs typeface="2  Koodak" panose="00000700000000000000" pitchFamily="2" charset="-78"/>
            </a:endParaRP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در میان فرش ها، سجاده هم بافته می شده و مراکز آنها غالبا به شکل محراب تزیین می شده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فرش های شهر اوشاک ترکیه شبیه فرش های ترنجی ایران است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رنگ آمیزی آنها بسیار قوی است و بیشتر از رنگ های آبی روشن، آبی تیره و قرمز با هاله زرد استفاده می شود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نقوش زیبای گل از قبیل سوسن، میخک، لاله، سنبل به همراه اشکال برگ نخل و برگ های نوک تیز بزرگ و غنچه در بیشتر قالی های ترکیه موجود است</a:t>
            </a:r>
            <a:endParaRPr lang="en-US" sz="2400" dirty="0">
              <a:cs typeface="2 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284" y="0"/>
            <a:ext cx="1579014" cy="2794715"/>
          </a:xfrm>
          <a:prstGeom prst="rect">
            <a:avLst/>
          </a:prstGeom>
          <a:ln>
            <a:solidFill>
              <a:srgbClr val="66FF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39" y="2265853"/>
            <a:ext cx="2014505" cy="3982547"/>
          </a:xfrm>
          <a:prstGeom prst="rect">
            <a:avLst/>
          </a:prstGeom>
          <a:ln>
            <a:solidFill>
              <a:srgbClr val="66FFFF"/>
            </a:solidFill>
          </a:ln>
        </p:spPr>
      </p:pic>
      <p:pic>
        <p:nvPicPr>
          <p:cNvPr id="6" name="~PP2854.WAV">
            <a:hlinkClick r:id="" action="ppaction://media"/>
          </p:cNvPr>
          <p:cNvPicPr>
            <a:picLocks noRot="1" noChangeAspect="1"/>
          </p:cNvPicPr>
          <p:nvPr>
            <a:wavAudioFile r:embed="rId1" name="~PP2854.WAV"/>
          </p:nvPr>
        </p:nvPicPr>
        <p:blipFill>
          <a:blip r:embed="rId5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3196686"/>
      </p:ext>
    </p:extLst>
  </p:cSld>
  <p:clrMapOvr>
    <a:masterClrMapping/>
  </p:clrMapOvr>
  <p:transition advTm="7580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56263" y="1300163"/>
            <a:ext cx="5908965" cy="494823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نوع دیگر فرش های شهر اوشاک، دارای طرح و اشکال نباتی و زاویه دار به رنگ زرد و آبی روی زمینه قرمز قرار دارد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فرش های دیگر اوشاک، قالی های نقش پرنده هستند</a:t>
            </a:r>
          </a:p>
          <a:p>
            <a:pPr algn="r"/>
            <a:endParaRPr lang="fa-IR" sz="2400" dirty="0">
              <a:cs typeface="2  Koodak" panose="00000700000000000000" pitchFamily="2" charset="-78"/>
            </a:endParaRP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نوع دیگر فرش های آسیای صغیر، قالی های هولباین می باشد و از مشخصات آن طرح خالص هندسی است از اشکال مربع و واحدهای ترنجی شکل ساخته شده</a:t>
            </a:r>
          </a:p>
          <a:p>
            <a:pPr marL="0" indent="0" algn="r">
              <a:buNone/>
            </a:pPr>
            <a:r>
              <a:rPr lang="fa-IR" sz="2400" dirty="0" smtClean="0">
                <a:cs typeface="2  Koodak" panose="00000700000000000000" pitchFamily="2" charset="-78"/>
              </a:rPr>
              <a:t> قالیچه های نمازی یا سجاده ای نیز وجود دارد که شامل نقش محراب و دو ستون و شکل چراغ مسجدکه به یک طرح تزیینی تبدیل شده در وسط طاق آن آویزان است</a:t>
            </a:r>
            <a:endParaRPr lang="en-US" sz="2400" dirty="0">
              <a:cs typeface="2 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150" y="3572897"/>
            <a:ext cx="2267897" cy="298145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57" y="3526547"/>
            <a:ext cx="2077770" cy="294301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433" y="474094"/>
            <a:ext cx="1756522" cy="268871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~PP2502.WAV">
            <a:hlinkClick r:id="" action="ppaction://media"/>
          </p:cNvPr>
          <p:cNvPicPr>
            <a:picLocks noRot="1" noChangeAspect="1"/>
          </p:cNvPicPr>
          <p:nvPr>
            <a:wavAudioFile r:embed="rId1" name="~PP2502.WAV"/>
          </p:nvPr>
        </p:nvPicPr>
        <p:blipFill>
          <a:blip r:embed="rId6"/>
          <a:stretch>
            <a:fillRect/>
          </a:stretch>
        </p:blipFill>
        <p:spPr>
          <a:xfrm>
            <a:off x="11744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6052447"/>
      </p:ext>
    </p:extLst>
  </p:cSld>
  <p:clrMapOvr>
    <a:masterClrMapping/>
  </p:clrMapOvr>
  <p:transition advTm="6920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3086</TotalTime>
  <Words>1550</Words>
  <Application>Microsoft Office PowerPoint</Application>
  <PresentationFormat>Custom</PresentationFormat>
  <Paragraphs>131</Paragraphs>
  <Slides>24</Slides>
  <Notes>0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Ion</vt:lpstr>
      <vt:lpstr>Slide 1</vt:lpstr>
      <vt:lpstr>بسم الله الرحمن الرحیم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  بافندگی در تمدن اسلامی (قالی بافی)</dc:title>
  <dc:creator>Ashoory</dc:creator>
  <cp:lastModifiedBy>Ashoory</cp:lastModifiedBy>
  <cp:revision>54</cp:revision>
  <dcterms:created xsi:type="dcterms:W3CDTF">2020-04-03T07:01:15Z</dcterms:created>
  <dcterms:modified xsi:type="dcterms:W3CDTF">2020-04-12T04:58:14Z</dcterms:modified>
</cp:coreProperties>
</file>